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2"/>
  </p:notesMasterIdLst>
  <p:handoutMasterIdLst>
    <p:handoutMasterId r:id="rId43"/>
  </p:handoutMasterIdLst>
  <p:sldIdLst>
    <p:sldId id="268" r:id="rId10"/>
    <p:sldId id="272" r:id="rId11"/>
    <p:sldId id="311" r:id="rId12"/>
    <p:sldId id="304" r:id="rId13"/>
    <p:sldId id="281" r:id="rId14"/>
    <p:sldId id="282" r:id="rId15"/>
    <p:sldId id="294" r:id="rId16"/>
    <p:sldId id="287" r:id="rId17"/>
    <p:sldId id="288" r:id="rId18"/>
    <p:sldId id="312" r:id="rId19"/>
    <p:sldId id="291" r:id="rId20"/>
    <p:sldId id="306" r:id="rId21"/>
    <p:sldId id="307" r:id="rId22"/>
    <p:sldId id="300" r:id="rId23"/>
    <p:sldId id="301" r:id="rId24"/>
    <p:sldId id="308" r:id="rId25"/>
    <p:sldId id="302" r:id="rId26"/>
    <p:sldId id="305" r:id="rId27"/>
    <p:sldId id="283" r:id="rId28"/>
    <p:sldId id="293" r:id="rId29"/>
    <p:sldId id="285" r:id="rId30"/>
    <p:sldId id="286" r:id="rId31"/>
    <p:sldId id="303" r:id="rId32"/>
    <p:sldId id="289" r:id="rId33"/>
    <p:sldId id="279" r:id="rId34"/>
    <p:sldId id="292" r:id="rId35"/>
    <p:sldId id="297" r:id="rId36"/>
    <p:sldId id="298" r:id="rId37"/>
    <p:sldId id="299" r:id="rId38"/>
    <p:sldId id="309" r:id="rId39"/>
    <p:sldId id="290" r:id="rId40"/>
    <p:sldId id="276" r:id="rId4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DCB298-3285-4380-B3E7-379EA462F628}">
          <p14:sldIdLst>
            <p14:sldId id="268"/>
            <p14:sldId id="272"/>
          </p14:sldIdLst>
        </p14:section>
        <p14:section name="Motivation" id="{48E56228-3FD8-4FE6-BA6F-E9EBB010F7C7}">
          <p14:sldIdLst>
            <p14:sldId id="311"/>
            <p14:sldId id="304"/>
          </p14:sldIdLst>
        </p14:section>
        <p14:section name="Materials and Methods" id="{CF5318C5-FA9E-4A7A-A56C-ADF83BDBEE03}">
          <p14:sldIdLst>
            <p14:sldId id="281"/>
            <p14:sldId id="282"/>
            <p14:sldId id="294"/>
            <p14:sldId id="287"/>
            <p14:sldId id="288"/>
            <p14:sldId id="312"/>
          </p14:sldIdLst>
        </p14:section>
        <p14:section name="Experiments &amp; Results" id="{0B8A3F7F-AA7A-4395-9C0C-59004934FCDE}">
          <p14:sldIdLst>
            <p14:sldId id="291"/>
            <p14:sldId id="306"/>
            <p14:sldId id="307"/>
            <p14:sldId id="300"/>
          </p14:sldIdLst>
        </p14:section>
        <p14:section name="Discussion" id="{E9264615-CC90-4354-9184-A3C53ACD5D3D}">
          <p14:sldIdLst>
            <p14:sldId id="301"/>
          </p14:sldIdLst>
        </p14:section>
        <p14:section name="Summary" id="{2B2BCD70-7C20-4009-9552-25CD6729A016}">
          <p14:sldIdLst>
            <p14:sldId id="308"/>
          </p14:sldIdLst>
        </p14:section>
        <p14:section name="Bibliography" id="{569701EF-A6EF-40AD-90E8-75926CE51AA4}">
          <p14:sldIdLst>
            <p14:sldId id="302"/>
          </p14:sldIdLst>
        </p14:section>
        <p14:section name="Backup" id="{8C7204C7-794F-4730-B59F-C42681F092F7}">
          <p14:sldIdLst>
            <p14:sldId id="305"/>
            <p14:sldId id="283"/>
            <p14:sldId id="293"/>
            <p14:sldId id="285"/>
            <p14:sldId id="286"/>
            <p14:sldId id="303"/>
            <p14:sldId id="289"/>
            <p14:sldId id="279"/>
            <p14:sldId id="292"/>
            <p14:sldId id="297"/>
            <p14:sldId id="298"/>
            <p14:sldId id="299"/>
            <p14:sldId id="309"/>
            <p14:sldId id="290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53" userDrawn="1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67" userDrawn="1">
          <p15:clr>
            <a:srgbClr val="A4A3A4"/>
          </p15:clr>
        </p15:guide>
        <p15:guide id="6" orient="horz" pos="4292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74" userDrawn="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611" autoAdjust="0"/>
  </p:normalViewPr>
  <p:slideViewPr>
    <p:cSldViewPr snapToObjects="1">
      <p:cViewPr varScale="1">
        <p:scale>
          <a:sx n="92" d="100"/>
          <a:sy n="92" d="100"/>
        </p:scale>
        <p:origin x="1254" y="90"/>
      </p:cViewPr>
      <p:guideLst>
        <p:guide orient="horz" pos="391"/>
        <p:guide orient="horz" pos="1253"/>
        <p:guide orient="horz" pos="3929"/>
        <p:guide orient="horz" pos="2160"/>
        <p:guide orient="horz" pos="3067"/>
        <p:guide orient="horz" pos="4292"/>
        <p:guide orient="horz" pos="3997"/>
        <p:guide pos="74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01.10.2019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01.10.2019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Image segmentation is one of the biggest and most challenging tasks in medical image analysis to aid human experts in detecting and diagnosing diseases in the human body.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Developing precise and reliable algorithms is critical.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Advancements in machine learning and computer vision have further increased these algorithms' accuracy and dependability.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3D segmentation has proven to be more powerful than 2D segmentation.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09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Our AutoCNN model reached 91% for the binary segmentation and 79% for the multiclass segmentation.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Our 2D InterCNN results reached 94% after 20 iterations.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Our 3D InterCNN results with 10 scribbles / iteration reached 97.5% and 95%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There are other types of user input that might improve the accuracy of our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InterCNN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over each iteration, e.g. allowing the user to draw lines or shapes.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8403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3x3 deformation fields are created by randomly sampling from a normal distribution with </a:t>
            </a:r>
            <a:r>
              <a:rPr lang="en-US" dirty="0" err="1"/>
              <a:t>stdev</a:t>
            </a:r>
            <a:r>
              <a:rPr lang="en-US" dirty="0"/>
              <a:t>=10. Expanded to the </a:t>
            </a:r>
            <a:r>
              <a:rPr lang="en-US" dirty="0" err="1"/>
              <a:t>height&amp;width</a:t>
            </a:r>
            <a:r>
              <a:rPr lang="en-US" dirty="0"/>
              <a:t> of the volume using bicubic interpolation. Applied to the image.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4645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standard deviations: The scores are the average over 20 iterations. 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44471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</a:t>
                </a:r>
                <a:r>
                  <a:rPr lang="en-US" dirty="0" err="1"/>
                  <a:t>x,y,z</a:t>
                </a:r>
                <a:r>
                  <a:rPr lang="en-US" dirty="0"/>
                  <a:t>) = (height, width, depth)</a:t>
                </a:r>
              </a:p>
              <a:p>
                <a:r>
                  <a:rPr lang="en-US" dirty="0"/>
                  <a:t>(x0,y0,z0) = location of the clicked pixel.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is-IS" dirty="0"/>
                  <a:t> controls</a:t>
                </a:r>
                <a:r>
                  <a:rPr lang="is-IS" baseline="0" dirty="0"/>
                  <a:t> the width of the Gaussian.</a:t>
                </a:r>
                <a:endParaRPr lang="is-I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</a:t>
                </a:r>
                <a:r>
                  <a:rPr lang="en-US" dirty="0" err="1"/>
                  <a:t>x,y,z</a:t>
                </a:r>
                <a:r>
                  <a:rPr lang="en-US" dirty="0"/>
                  <a:t>) = (height, width, depth)</a:t>
                </a:r>
              </a:p>
              <a:p>
                <a:r>
                  <a:rPr lang="en-US" dirty="0"/>
                  <a:t>(x0,y0,z0) = location of the clicked pixel.</a:t>
                </a:r>
              </a:p>
              <a:p>
                <a:r>
                  <a:rPr lang="en-US" b="0" i="0">
                    <a:latin typeface="Cambria Math" panose="02040503050406030204" pitchFamily="18" charset="0"/>
                  </a:rPr>
                  <a:t>𝜎</a:t>
                </a:r>
                <a:r>
                  <a:rPr lang="is-IS" dirty="0"/>
                  <a:t> controls</a:t>
                </a:r>
                <a:r>
                  <a:rPr lang="is-IS" baseline="0" dirty="0"/>
                  <a:t> the width of the Gaussian.</a:t>
                </a:r>
                <a:endParaRPr lang="is-I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27208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The sub-sampled volumes have only 15 slices =&gt; would end as a single-slice volume (2D </a:t>
            </a:r>
            <a:r>
              <a:rPr lang="en-US" dirty="0" err="1"/>
              <a:t>img</a:t>
            </a:r>
            <a:r>
              <a:rPr lang="en-US" dirty="0"/>
              <a:t>) at the lowest layer.</a:t>
            </a:r>
          </a:p>
          <a:p>
            <a:pPr marL="228600" indent="-228600">
              <a:buAutoNum type="arabicParenR"/>
            </a:pPr>
            <a:r>
              <a:rPr lang="en-US" dirty="0"/>
              <a:t>Reduce the likelihood of overfitting the data.</a:t>
            </a:r>
          </a:p>
          <a:p>
            <a:pPr marL="228600" indent="-228600">
              <a:buAutoNum type="arabicParenR"/>
            </a:pPr>
            <a:r>
              <a:rPr lang="en-US" dirty="0"/>
              <a:t>Ensure that a sub-sampled volume with full height/width fits into the model (GPU memory)!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0578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AutoCNN results are included in the InterCNN results. Let’s start.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6018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50% = AutoCNN training, 25% = AutoCNN validation</a:t>
            </a:r>
          </a:p>
          <a:p>
            <a:r>
              <a:rPr lang="en-US" dirty="0"/>
              <a:t>(improve the AutoCNN robustness, feed more unseen data do InterCNN).</a:t>
            </a:r>
          </a:p>
          <a:p>
            <a:r>
              <a:rPr lang="en-US" dirty="0"/>
              <a:t>The subjects are randomly sampled 3-5 times to create different data splits. Models trained independently and scores averaged.</a:t>
            </a:r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2777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T2-weighted MRIs. Of the 60 patient cases, only 29 have multi-label segmentation masks consisting of three different labels (0, 1, 2).</a:t>
            </a:r>
          </a:p>
          <a:p>
            <a:r>
              <a:rPr lang="en-US" dirty="0"/>
              <a:t>To ensure a consistent input size, the volumes are sub-sampled to 15x320x320.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14108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5643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Image segmentation is one of the biggest and most challenging tasks in medical image analysis to aid human experts in detecting and diagnosing diseases in the human body.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Developing precise and reliable algorithms is critical.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Advancements in machine learning and computer vision have further increased these algorithms' accuracy and dependability.</a:t>
            </a:r>
            <a:r>
              <a:rPr lang="en-US" dirty="0"/>
              <a:t> </a:t>
            </a:r>
          </a:p>
          <a:p>
            <a:r>
              <a:rPr lang="is-IS" dirty="0"/>
              <a:t>Bredell et al.: developed the framework for 2D segmentation. Our goal is to expand the model and scribbles to 3D.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987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Semi-automatic segm. Fixes the problem with fully-autom. =&gt; overfitting / lack of generalization while relying on much less user input than manual segm.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Bredell et al.: developed a framework that surpassed the other two models here for 2D segmentation.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Our goal is to expand the model and scribbles to 3D.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10450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AutoCNN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model creates the initial prediction which the user sees and clicks on the incorrectly predicted pixels which are converted into scribbles.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image, initial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AutoCNN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prediction and initial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AutoCNN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scribbles are fed into the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InterCNN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model, which creates an updated prediction. The user sees the new prediction and creates new scribbles (if needed) which are fed back into the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InterCNN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model along with the image and the updated prediction.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0482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robot-user inspects the ground-truth and the model’s prediction, finds the incorrectly labeled pixels and clicks on a random 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two images on the left show the ground-truth segmentation and the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AutoCNN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prediction.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upper row shows the incorrect prediction for each class label and the bottom row shows the scribbles created for each class label.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081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look at 2D and 3D scribbles. 2D scribbles are placed in each slice, while 3D scribbles can be placed anywhere in the volume.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4181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The sub-sampled volumes have only 15 slices =&gt; would end as a single-slice volume (2D </a:t>
            </a:r>
            <a:r>
              <a:rPr lang="en-US" dirty="0" err="1"/>
              <a:t>img</a:t>
            </a:r>
            <a:r>
              <a:rPr lang="en-US" dirty="0"/>
              <a:t>) at the lowest layer.</a:t>
            </a:r>
          </a:p>
          <a:p>
            <a:pPr marL="228600" indent="-228600">
              <a:buAutoNum type="arabicParenR"/>
            </a:pPr>
            <a:r>
              <a:rPr lang="en-US" dirty="0"/>
              <a:t>Reduce the likelihood of overfitting the data.</a:t>
            </a:r>
          </a:p>
          <a:p>
            <a:pPr marL="228600" indent="-228600">
              <a:buAutoNum type="arabicParenR"/>
            </a:pPr>
            <a:r>
              <a:rPr lang="en-US" dirty="0"/>
              <a:t>Ensure that a sub-sampled volume with full height/width fits into the model (GPU memory)!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7435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DSC: every slice gets a Dice score, then they’re averaged.</a:t>
            </a:r>
          </a:p>
          <a:p>
            <a:r>
              <a:rPr lang="en-US" dirty="0"/>
              <a:t>3D DSC: measure the predicted volume’s accuracy.</a:t>
            </a:r>
          </a:p>
          <a:p>
            <a:r>
              <a:rPr lang="en-US" dirty="0"/>
              <a:t>2D DSC may be boosted for specific slices that don’t include a specific label in the ground-truth or the prediction =&gt; DSC=1.0</a:t>
            </a:r>
          </a:p>
          <a:p>
            <a:r>
              <a:rPr lang="is-IS" b="1" dirty="0"/>
              <a:t>WE FOCUSED ON IMPROVING THE DSC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00707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look at 2D scribbles</a:t>
            </a:r>
          </a:p>
          <a:p>
            <a:r>
              <a:rPr lang="en-US" dirty="0"/>
              <a:t>Then look at 3D scribbles for the binary/segmentation tasks.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2848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4014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C77A-CC5E-4024-970E-F341F48A0A2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0C1B-131D-43FA-A557-56A014539814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AF3-D645-4E5E-A467-B174F77F709F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9F33A-08F0-4B82-B057-A909D8B003D2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CD72-BAA8-434C-9489-C12C49DCE52B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AF81-9FB7-40D3-A39E-89FFB687C03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7F0A-321E-441E-B38D-0C432B6018B5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D72B-BDBB-464C-85C1-B3CA4038EAB1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F9205-286C-4664-91DD-0A9FF280B7DB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BF6-DC04-41BC-A6A8-DCFD6B53EB9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80908-1488-4220-BF1B-97D5A8836860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2AECE-84BF-48BF-9DE9-CFD54B784BEB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79B63-69E7-4361-B044-9D580EE5292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B4AAD-F566-442D-A811-755A467CC41B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6E254-1DEB-4026-8376-89242E733F25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B282-A991-4042-B74F-839A42E9F359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0F64-4591-4601-9E8E-8B93303B5A6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CF82-1744-43FE-8909-C5B13385A466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1221-284E-489E-A4B2-9E01E4E4CAE4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1086-361F-47A3-9AD0-183B914B7972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CF6E-9994-4A36-9A71-AAB68474EC8D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378A-E4BE-4858-8885-A591CDB4A00E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1957F-3B38-4027-889C-34095D37E874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E912-3386-4635-A412-94EBDB3F649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2C84-EB52-4B13-8A52-DE0645793DDC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BCB9-220E-4058-9AF2-227E02A2CEA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A97BA-4787-49D7-8949-F54CED8569CA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3F71-0068-4209-9A84-E158A4B80FF2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FD85-1D42-4598-90A6-C24021D4418E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DE50A-DE19-44F9-A16C-A93DB77B4C52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A3082-CFA0-41A7-956F-2AAC4D208E8F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227-0E64-483E-A924-2CBB07D0477F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428B-CF09-4993-B576-7166FE38E74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1732A-9432-4841-BD07-974320F2830E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A13-090C-4FA1-83CD-82EB99A68BB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23B2-05A7-4694-BBFF-B1564318C9A5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D6FD2-189C-4675-8CB9-B2B4DC0A4FB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D371-637F-422F-9447-56B69B231656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46329-6894-4A17-A37E-47AB68B143DC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83A8A-A858-4F0F-BF7F-5EDAA88477C6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27C75-80BF-4D2E-9D2C-3A8A9D22880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90DF-B0F8-46B1-AECE-5C63E5B1D28A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E6592-9129-4BF8-8F2D-C01C999B8D0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C25C1-84A3-47C9-B653-F906E2776A80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5BF7-5567-455A-8FDF-0242322997C0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915C-84ED-426B-A11B-4C0F65C570F5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BAAA-5DA3-4D6E-9AA6-AD89386EED7E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50000"/>
              </a:lnSpc>
              <a:spcBef>
                <a:spcPts val="500"/>
              </a:spcBef>
              <a:defRPr sz="2000"/>
            </a:lvl1pPr>
            <a:lvl2pPr>
              <a:lnSpc>
                <a:spcPct val="150000"/>
              </a:lnSpc>
              <a:spcBef>
                <a:spcPts val="400"/>
              </a:spcBef>
              <a:defRPr sz="1800"/>
            </a:lvl2pPr>
            <a:lvl3pPr>
              <a:lnSpc>
                <a:spcPct val="15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5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50000"/>
              </a:lnSpc>
              <a:spcBef>
                <a:spcPts val="500"/>
              </a:spcBef>
              <a:defRPr sz="2000"/>
            </a:lvl1pPr>
            <a:lvl2pPr>
              <a:lnSpc>
                <a:spcPct val="150000"/>
              </a:lnSpc>
              <a:spcBef>
                <a:spcPts val="400"/>
              </a:spcBef>
              <a:defRPr sz="1800"/>
            </a:lvl2pPr>
            <a:lvl3pPr>
              <a:lnSpc>
                <a:spcPct val="150000"/>
              </a:lnSpc>
              <a:spcBef>
                <a:spcPts val="400"/>
              </a:spcBef>
              <a:defRPr sz="1600"/>
            </a:lvl3pPr>
            <a:lvl4pPr>
              <a:lnSpc>
                <a:spcPct val="15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733E7-03F1-4B77-B39B-7C4790FA648E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D6FAA-C952-4DB5-88E0-7BCDFF3FA8C4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B766-F0CB-4305-96CD-2F40C5158081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9D3D-4777-433E-B0F3-ADBD5D7CB39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BAC0-697B-4668-8FE2-4F049B40EB56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C777-4745-49A4-BA9C-75CFD0C2128E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26EC7-932A-4871-B6AD-6BE85F6CE816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0FA6-6DA2-4162-9CD6-8D7A84370F3F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19AA-2E40-4CE3-B6C4-EF3EFBDFF5ED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35E36-C62F-40DC-92A5-64F1F8967316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EB4-F880-4AA7-BD95-30D4C56FDA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D5A7-92B7-4265-A8BD-A435D99D2826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1EBB-4546-4614-B071-4A213F871474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CCD3-890F-4759-8583-E17901CE59B9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D4F51-39F8-4926-85FA-5409D2F720CE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5EB1-F86A-4781-A046-032AC94CC700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E526-9285-46D8-843C-076FD33C621E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DAE5-ACC4-4F19-8A3C-11A7D712EDCB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9FB1-5135-4355-B151-ED2736E785DA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0288-8C14-473A-BF42-91C5999F603D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0576D-53D0-4593-996A-9AF1157D36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61A0-AF12-4AFB-B283-5BCF9E595A24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8046-109F-41DB-921D-C0AC15CB69A9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B537E0E-675B-4A87-B8C8-952A98FFE960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Hlynur Skulason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5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5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5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5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5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72F05FA-C906-4993-9B34-8F670DB6D7FC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Hlynur Skulason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9CB2749-1C6F-4364-9C05-346BCD820C74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Hlynur Skulason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427DB76-B4D0-420D-B925-F6ED03D1A59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Hlynur Skulason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D51FF70-F132-4CF5-B7D7-6E80CDB5B07A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Hlynur Skulason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EB37FC7-271E-4213-AFFA-0D314F4CDF1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Hlynur Skulason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0A1B219-F206-4E6A-BA96-2CD06854F51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Hlynur Skulason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68390D1-DCA1-48BD-B3DF-8828AEC34C5A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Hlynur Skulason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252E1DA-D5F9-4DD6-ADA3-5009A8276FB0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Hlynur Skulason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svg"/><Relationship Id="rId7" Type="http://schemas.openxmlformats.org/officeDocument/2006/relationships/image" Target="../media/image32.svg"/><Relationship Id="rId12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13.svg"/><Relationship Id="rId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2d-or-3d-a-simple-comparison-of-convolutional-neural-networks-for-automatic-segmentation-of-625308f52aa7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2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tm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Master’s Thesis</a:t>
            </a:r>
          </a:p>
          <a:p>
            <a:r>
              <a:rPr lang="en-GB" dirty="0"/>
              <a:t>Hlynur </a:t>
            </a:r>
            <a:r>
              <a:rPr lang="en-GB" dirty="0" err="1"/>
              <a:t>Jökull</a:t>
            </a:r>
            <a:r>
              <a:rPr lang="en-GB" dirty="0"/>
              <a:t> Skulason</a:t>
            </a:r>
          </a:p>
          <a:p>
            <a:endParaRPr lang="en-GB" dirty="0"/>
          </a:p>
          <a:p>
            <a:r>
              <a:rPr lang="en-GB" dirty="0"/>
              <a:t>Supervisors: Gustav Bredell, </a:t>
            </a:r>
            <a:r>
              <a:rPr lang="en-GB" dirty="0" err="1"/>
              <a:t>Dr.</a:t>
            </a:r>
            <a:r>
              <a:rPr lang="en-GB" dirty="0"/>
              <a:t> Christine Tanner &amp; Prof. </a:t>
            </a:r>
            <a:r>
              <a:rPr lang="en-GB" dirty="0" err="1"/>
              <a:t>Dr.</a:t>
            </a:r>
            <a:r>
              <a:rPr lang="en-GB" dirty="0"/>
              <a:t> Ender </a:t>
            </a:r>
            <a:r>
              <a:rPr lang="en-GB" dirty="0" err="1"/>
              <a:t>Konukoglu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2389-BA4D-45E2-AB6F-6538AAA4F00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Iterative Semi-Automatic Segmentation using Volumetric Scribbles with a 3D CNN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06906-5977-4248-A35F-772E0F1C7D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2024064"/>
                <a:ext cx="11717338" cy="4501280"/>
              </a:xfrm>
            </p:spPr>
            <p:txBody>
              <a:bodyPr numCol="2"/>
              <a:lstStyle/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NCI-ISBI 2013 Challenge dataset.</a:t>
                </a:r>
              </a:p>
              <a:p>
                <a:r>
                  <a:rPr lang="en-US" sz="2000" dirty="0"/>
                  <a:t>29 cases with multi-label segmentation masks.</a:t>
                </a:r>
              </a:p>
              <a:p>
                <a:r>
                  <a:rPr lang="en-US" sz="2000" dirty="0"/>
                  <a:t>15-24 slices in each volume.</a:t>
                </a:r>
              </a:p>
              <a:p>
                <a:r>
                  <a:rPr lang="en-US" sz="2000" dirty="0"/>
                  <a:t>Sub-sampled to 15 slices.</a:t>
                </a:r>
              </a:p>
              <a:p>
                <a:r>
                  <a:rPr lang="is-IS" sz="2000" dirty="0"/>
                  <a:t>Highly imbalanced (97.5%, 0.5% and 2%).</a:t>
                </a:r>
              </a:p>
              <a:p>
                <a:endParaRPr lang="is-IS" sz="2000" dirty="0"/>
              </a:p>
              <a:p>
                <a:r>
                  <a:rPr lang="en-US" sz="2000" dirty="0"/>
                  <a:t>Four data groups:</a:t>
                </a:r>
              </a:p>
              <a:p>
                <a:pPr lvl="1"/>
                <a:r>
                  <a:rPr lang="en-US" sz="1800" dirty="0"/>
                  <a:t>50% </a:t>
                </a:r>
                <a:r>
                  <a:rPr lang="en-US" sz="1800" dirty="0" err="1"/>
                  <a:t>AutoCNN</a:t>
                </a:r>
                <a:r>
                  <a:rPr lang="en-US" sz="1800" dirty="0"/>
                  <a:t> training data</a:t>
                </a:r>
              </a:p>
              <a:p>
                <a:pPr lvl="1"/>
                <a:r>
                  <a:rPr lang="en-US" sz="1800" dirty="0"/>
                  <a:t>25% </a:t>
                </a:r>
                <a:r>
                  <a:rPr lang="en-US" sz="1800" dirty="0" err="1"/>
                  <a:t>AutoCNN</a:t>
                </a:r>
                <a:r>
                  <a:rPr lang="en-US" sz="1800" dirty="0"/>
                  <a:t> validation data</a:t>
                </a:r>
              </a:p>
              <a:p>
                <a:pPr lvl="1"/>
                <a:r>
                  <a:rPr lang="en-US" sz="1800" dirty="0"/>
                  <a:t>  5% </a:t>
                </a:r>
                <a:r>
                  <a:rPr lang="en-US" sz="1800" dirty="0" err="1"/>
                  <a:t>InterCNN</a:t>
                </a:r>
                <a:r>
                  <a:rPr lang="en-US" sz="1800" dirty="0"/>
                  <a:t> validation data</a:t>
                </a:r>
              </a:p>
              <a:p>
                <a:pPr lvl="1"/>
                <a:r>
                  <a:rPr lang="en-US" sz="1800" dirty="0"/>
                  <a:t>20% Test data</a:t>
                </a:r>
                <a:endParaRPr lang="is-IS" sz="1800" dirty="0"/>
              </a:p>
              <a:p>
                <a:r>
                  <a:rPr lang="is-IS" sz="2000" dirty="0"/>
                  <a:t>Jackknifing.</a:t>
                </a:r>
                <a:endParaRPr lang="en-US" sz="2000" dirty="0"/>
              </a:p>
              <a:p>
                <a:r>
                  <a:rPr lang="en-US" sz="2000" dirty="0"/>
                  <a:t>Normalization: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Data augmentation: </a:t>
                </a:r>
                <a:r>
                  <a:rPr lang="en-US" sz="1800" dirty="0"/>
                  <a:t>Horizontal flips, rotations, scaling, elastic deformations, intensity shifts.</a:t>
                </a:r>
              </a:p>
              <a:p>
                <a:endParaRPr lang="is-I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06906-5977-4248-A35F-772E0F1C7D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2024064"/>
                <a:ext cx="11717338" cy="4501280"/>
              </a:xfrm>
              <a:blipFill>
                <a:blip r:embed="rId3"/>
                <a:stretch>
                  <a:fillRect l="-52"/>
                </a:stretch>
              </a:blipFill>
            </p:spPr>
            <p:txBody>
              <a:bodyPr/>
              <a:lstStyle/>
              <a:p>
                <a:r>
                  <a:rPr lang="is-I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B2B90-2875-45E8-A529-8415F5EC9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A9DF1-24BB-4C4D-BD00-AE4CC71F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21EC0-DEE8-4F88-9137-23189721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A11739-C15D-495B-9A60-032FF4ED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Training Procedure</a:t>
            </a:r>
            <a:endParaRPr lang="is-IS" dirty="0"/>
          </a:p>
        </p:txBody>
      </p:sp>
      <p:pic>
        <p:nvPicPr>
          <p:cNvPr id="10" name="Content Placeholder 38">
            <a:extLst>
              <a:ext uri="{FF2B5EF4-FFF2-40B4-BE49-F238E27FC236}">
                <a16:creationId xmlns:a16="http://schemas.microsoft.com/office/drawing/2014/main" id="{81504C6D-F052-45C8-AF71-D4240D353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4000" y="1404325"/>
            <a:ext cx="5709016" cy="2369572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7E3D738D-4C36-4CA2-84EB-B6E22A2055E1}"/>
              </a:ext>
            </a:extLst>
          </p:cNvPr>
          <p:cNvSpPr/>
          <p:nvPr/>
        </p:nvSpPr>
        <p:spPr>
          <a:xfrm>
            <a:off x="9728311" y="2609399"/>
            <a:ext cx="288032" cy="809166"/>
          </a:xfrm>
          <a:prstGeom prst="righ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5081D-E118-4C10-BAF1-2333C3405DB9}"/>
              </a:ext>
            </a:extLst>
          </p:cNvPr>
          <p:cNvSpPr txBox="1"/>
          <p:nvPr/>
        </p:nvSpPr>
        <p:spPr>
          <a:xfrm>
            <a:off x="10016343" y="2609399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InterCNN training data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037897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074E-6DE5-464B-A26D-522415DFAD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Our 3D AutoCNN model is more accurate.</a:t>
            </a:r>
          </a:p>
          <a:p>
            <a:r>
              <a:rPr lang="en-US" dirty="0"/>
              <a:t>The 2D interCNN model by Bredell et al. improves quicker.</a:t>
            </a:r>
          </a:p>
          <a:p>
            <a:pPr lvl="1"/>
            <a:r>
              <a:rPr lang="en-US" dirty="0"/>
              <a:t>Our method:  94.14% peak accuracy.</a:t>
            </a:r>
          </a:p>
          <a:p>
            <a:pPr lvl="1"/>
            <a:r>
              <a:rPr lang="en-US" dirty="0"/>
              <a:t>Bredell et al.: 96.93% peak accuracy.</a:t>
            </a:r>
            <a:endParaRPr lang="is-I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1229ADC-8642-434E-B6C8-2B92902180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4613" y="2024062"/>
            <a:ext cx="5729250" cy="428916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9A76A5-8778-4FED-BE02-6E905715F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A4E7A-0788-4E36-86EB-1E96639A0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17159-F841-4146-A4E8-C96E03A5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BAB194-F197-4507-A67E-22C0DAB8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InterCNN with 2D Scribbles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0588160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6A72D-4CB6-48C5-9133-7CB74F69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E7E62-7A37-4C5C-B221-0121244A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AD336-4770-4D1B-912C-E8CB1B81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BF8E25-B28A-4CBC-9406-5ADBA1D1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Scribble Results</a:t>
            </a:r>
            <a:endParaRPr lang="is-IS" dirty="0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DD4FAA21-F6DB-4DFA-85C8-5353F3FD3A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051" y="2338590"/>
            <a:ext cx="5947568" cy="3373893"/>
          </a:xfr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277A2159-BFD1-412A-970B-39B7969851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4412" y="2056790"/>
            <a:ext cx="5940425" cy="390267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20D668-8521-4417-A64B-EEA6D92876B2}"/>
              </a:ext>
            </a:extLst>
          </p:cNvPr>
          <p:cNvSpPr txBox="1"/>
          <p:nvPr/>
        </p:nvSpPr>
        <p:spPr>
          <a:xfrm>
            <a:off x="323850" y="1527473"/>
            <a:ext cx="57705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Binary Segmentation</a:t>
            </a:r>
            <a:endParaRPr lang="is-I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1C62B-AAD9-40D9-8BBC-B9CA8BE6F997}"/>
              </a:ext>
            </a:extLst>
          </p:cNvPr>
          <p:cNvSpPr txBox="1"/>
          <p:nvPr/>
        </p:nvSpPr>
        <p:spPr>
          <a:xfrm>
            <a:off x="6093619" y="1527472"/>
            <a:ext cx="57705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Multiclass Segmentation</a:t>
            </a:r>
            <a:endParaRPr lang="is-IS" sz="2400" dirty="0"/>
          </a:p>
        </p:txBody>
      </p:sp>
    </p:spTree>
    <p:extLst>
      <p:ext uri="{BB962C8B-B14F-4D97-AF65-F5344CB8AC3E}">
        <p14:creationId xmlns:p14="http://schemas.microsoft.com/office/powerpoint/2010/main" val="262113710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6A72D-4CB6-48C5-9133-7CB74F69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E7E62-7A37-4C5C-B221-0121244A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AD336-4770-4D1B-912C-E8CB1B81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BF8E25-B28A-4CBC-9406-5ADBA1D1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Scribble Results</a:t>
            </a:r>
            <a:endParaRPr lang="is-IS" dirty="0"/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5EF4E2A0-12C0-4DC8-B43E-1241B543A6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2401" y="2342642"/>
            <a:ext cx="5940425" cy="3369841"/>
          </a:xfrm>
        </p:spPr>
      </p:pic>
      <p:pic>
        <p:nvPicPr>
          <p:cNvPr id="14" name="Content Placeholder 14">
            <a:extLst>
              <a:ext uri="{FF2B5EF4-FFF2-40B4-BE49-F238E27FC236}">
                <a16:creationId xmlns:a16="http://schemas.microsoft.com/office/drawing/2014/main" id="{C1ED5937-F91D-4D3F-8F18-D04802F74E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4412" y="2357139"/>
            <a:ext cx="5940425" cy="333747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23B60A-4677-4921-9D12-5974A30F0B67}"/>
              </a:ext>
            </a:extLst>
          </p:cNvPr>
          <p:cNvSpPr txBox="1"/>
          <p:nvPr/>
        </p:nvSpPr>
        <p:spPr>
          <a:xfrm>
            <a:off x="323850" y="1527473"/>
            <a:ext cx="57705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Binary Segmentation</a:t>
            </a:r>
            <a:endParaRPr lang="is-I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9C8B3-A733-4629-99A2-5321776B4667}"/>
              </a:ext>
            </a:extLst>
          </p:cNvPr>
          <p:cNvSpPr txBox="1"/>
          <p:nvPr/>
        </p:nvSpPr>
        <p:spPr>
          <a:xfrm>
            <a:off x="6093619" y="1527472"/>
            <a:ext cx="57705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Multiclass Segmentation</a:t>
            </a:r>
            <a:endParaRPr lang="is-IS" sz="2400" dirty="0"/>
          </a:p>
        </p:txBody>
      </p:sp>
    </p:spTree>
    <p:extLst>
      <p:ext uri="{BB962C8B-B14F-4D97-AF65-F5344CB8AC3E}">
        <p14:creationId xmlns:p14="http://schemas.microsoft.com/office/powerpoint/2010/main" val="29587419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6AB054-3366-4CA1-8F62-912EB0E217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19" y="2058988"/>
            <a:ext cx="5467350" cy="4143375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72B321-5D1E-492C-AC2A-D24AF904F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5881" y="2058988"/>
            <a:ext cx="5305425" cy="41433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3B0CB-2A2D-4069-9398-57665BB60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1BA72-54A9-47DA-9662-82CECF42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DA440-8CFC-43F5-8FCE-0697BA5F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3D8C99-942E-4B3E-9BC9-F1AAC7DC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3D Scribble Results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328079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D243C2-27B9-4C43-967A-BD5C1A2F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Our 3D scribble results are promising.</a:t>
            </a:r>
          </a:p>
          <a:p>
            <a:pPr lvl="1"/>
            <a:r>
              <a:rPr lang="is-IS" dirty="0"/>
              <a:t>More accurate multiclass results with less user interaction.</a:t>
            </a:r>
          </a:p>
          <a:p>
            <a:r>
              <a:rPr lang="is-IS" dirty="0"/>
              <a:t>Future work:</a:t>
            </a:r>
          </a:p>
          <a:p>
            <a:pPr lvl="1"/>
            <a:r>
              <a:rPr lang="is-IS" dirty="0"/>
              <a:t>Fix GPU memory issues.</a:t>
            </a:r>
          </a:p>
          <a:p>
            <a:pPr lvl="1"/>
            <a:r>
              <a:rPr lang="is-IS" dirty="0"/>
              <a:t>Train the framework on other datasets (e.g. BraTS)</a:t>
            </a:r>
          </a:p>
          <a:p>
            <a:pPr lvl="1"/>
            <a:r>
              <a:rPr lang="is-IS" dirty="0"/>
              <a:t>Combine the two architectures (3D AutoCNN + 2D interCNN).</a:t>
            </a:r>
          </a:p>
          <a:p>
            <a:pPr lvl="1"/>
            <a:r>
              <a:rPr lang="is-IS" dirty="0"/>
              <a:t>Explore other types of scribbles</a:t>
            </a:r>
          </a:p>
          <a:p>
            <a:pPr lvl="1"/>
            <a:endParaRPr lang="is-I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24F62-493B-4BE7-885E-2EE2A0960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7D668-1711-428A-9CF7-EB5600A4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E9A06-F566-4442-9588-5B605C62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CAE472-4E42-4A73-B8E8-12F03C89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7637489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B09C4B-E3DD-4FFA-93E4-DD17E0290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84784"/>
            <a:ext cx="4284133" cy="4749326"/>
          </a:xfrm>
        </p:spPr>
        <p:txBody>
          <a:bodyPr/>
          <a:lstStyle/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Combine 3D and semi-automatic segmentation.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Framework.</a:t>
            </a:r>
          </a:p>
          <a:p>
            <a:pPr lvl="1"/>
            <a:r>
              <a:rPr lang="is-IS" dirty="0"/>
              <a:t>Scribbles.</a:t>
            </a:r>
          </a:p>
          <a:p>
            <a:r>
              <a:rPr lang="is-IS" dirty="0"/>
              <a:t>Results:</a:t>
            </a:r>
          </a:p>
          <a:p>
            <a:pPr lvl="1"/>
            <a:r>
              <a:rPr lang="is-IS" dirty="0"/>
              <a:t>Accurate segmentation w/ less user input.</a:t>
            </a:r>
          </a:p>
          <a:p>
            <a:endParaRPr lang="is-I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31E87-CA53-43E0-82AE-6B1C09AA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2B92A-90FC-4605-8165-47FE58A1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9CE2C-0B64-49BE-9867-1CA7D464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0047D-1257-4048-8508-AF594D58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is-IS" dirty="0"/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AC535C44-D1D6-413F-9D45-B1120A2D6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4148" y="2195055"/>
            <a:ext cx="2596838" cy="1432372"/>
          </a:xfrm>
          <a:prstGeom prst="rect">
            <a:avLst/>
          </a:prstGeom>
        </p:spPr>
      </p:pic>
      <p:pic>
        <p:nvPicPr>
          <p:cNvPr id="8" name="Content Placeholder 18">
            <a:extLst>
              <a:ext uri="{FF2B5EF4-FFF2-40B4-BE49-F238E27FC236}">
                <a16:creationId xmlns:a16="http://schemas.microsoft.com/office/drawing/2014/main" id="{6FE7BA8E-8E74-425B-934D-F2C9916A0E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0986" y="2190727"/>
            <a:ext cx="2592403" cy="142992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80B00D-6A5B-44FE-B8F8-E9518FA392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2149" y="4618038"/>
            <a:ext cx="2329319" cy="1765251"/>
          </a:xfrm>
          <a:prstGeom prst="rect">
            <a:avLst/>
          </a:prstGeo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EA84423A-0EB1-4774-A6F4-6E78D62646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1468" y="4612730"/>
            <a:ext cx="2260332" cy="1765250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B8851D8-1786-419E-9912-0C1DEA4D93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91986" y="2905690"/>
            <a:ext cx="3009780" cy="1765251"/>
          </a:xfrm>
          <a:prstGeom prst="rect">
            <a:avLst/>
          </a:prstGeom>
        </p:spPr>
      </p:pic>
      <p:pic>
        <p:nvPicPr>
          <p:cNvPr id="12" name="Picture 11" descr="A picture containing clothing, photo, black, looking&#10;&#10;Description automatically generated">
            <a:extLst>
              <a:ext uri="{FF2B5EF4-FFF2-40B4-BE49-F238E27FC236}">
                <a16:creationId xmlns:a16="http://schemas.microsoft.com/office/drawing/2014/main" id="{0A9FD7DD-34C3-4AC7-A78C-4207077E0EF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30" y="1143270"/>
            <a:ext cx="5768974" cy="9628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72EFB4-DF63-48F3-BEE0-FDFFA4C4553B}"/>
              </a:ext>
            </a:extLst>
          </p:cNvPr>
          <p:cNvSpPr txBox="1"/>
          <p:nvPr/>
        </p:nvSpPr>
        <p:spPr>
          <a:xfrm>
            <a:off x="6104930" y="835493"/>
            <a:ext cx="5875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Ground-truth             </a:t>
            </a:r>
            <a:r>
              <a:rPr lang="en-US" sz="1400" dirty="0" err="1"/>
              <a:t>autoCNN</a:t>
            </a:r>
            <a:r>
              <a:rPr lang="en-US" sz="1400" dirty="0"/>
              <a:t>           </a:t>
            </a:r>
            <a:r>
              <a:rPr lang="en-US" sz="1400" dirty="0" err="1"/>
              <a:t>interCNN</a:t>
            </a:r>
            <a:r>
              <a:rPr lang="en-US" sz="1400" dirty="0"/>
              <a:t>, 1 </a:t>
            </a:r>
            <a:r>
              <a:rPr lang="en-US" sz="1400" dirty="0" err="1"/>
              <a:t>iter</a:t>
            </a:r>
            <a:r>
              <a:rPr lang="en-US" sz="1400" dirty="0"/>
              <a:t>     </a:t>
            </a:r>
            <a:r>
              <a:rPr lang="en-US" sz="1400" dirty="0" err="1"/>
              <a:t>interCNN</a:t>
            </a:r>
            <a:r>
              <a:rPr lang="en-US" sz="1400" dirty="0"/>
              <a:t>, 5 </a:t>
            </a:r>
            <a:r>
              <a:rPr lang="en-US" sz="1400" dirty="0" err="1"/>
              <a:t>iter</a:t>
            </a:r>
            <a:endParaRPr lang="is-IS" sz="1400" dirty="0"/>
          </a:p>
        </p:txBody>
      </p:sp>
    </p:spTree>
    <p:extLst>
      <p:ext uri="{BB962C8B-B14F-4D97-AF65-F5344CB8AC3E}">
        <p14:creationId xmlns:p14="http://schemas.microsoft.com/office/powerpoint/2010/main" val="42431085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D28959-CCCC-4EF6-AC0E-A36B89B7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[1] W. Burton, “2D or 3D? A Simple Comparison of Convolutional Neural Networks for Automatic Segmentation of Cardiac Imaging” </a:t>
            </a:r>
            <a:r>
              <a:rPr lang="en-US" sz="1400" dirty="0">
                <a:hlinkClick r:id="rId2"/>
              </a:rPr>
              <a:t>https://towardsdatascience.com/2d-or-3d-a-simple-comparison-of-convolutional-neural-networks-for-automatic-segmentation-of-625308f52aa7</a:t>
            </a:r>
            <a:r>
              <a:rPr lang="en-US" sz="1400" dirty="0"/>
              <a:t>. </a:t>
            </a:r>
          </a:p>
          <a:p>
            <a:pPr marL="0" indent="0">
              <a:buNone/>
            </a:pPr>
            <a:r>
              <a:rPr lang="en-US" sz="1400" dirty="0"/>
              <a:t>[2] G. Wang </a:t>
            </a:r>
            <a:r>
              <a:rPr lang="en-US" sz="1400" i="1" dirty="0"/>
              <a:t>et al</a:t>
            </a:r>
            <a:r>
              <a:rPr lang="en-US" sz="1400" dirty="0"/>
              <a:t>., “Interactive Medical Image Segmentation Using Deep Learning With Image-Specific Fine Tuning,” in </a:t>
            </a:r>
            <a:r>
              <a:rPr lang="en-US" sz="1400" i="1" dirty="0"/>
              <a:t>IEEE Transactions on Medical Imaging</a:t>
            </a:r>
            <a:r>
              <a:rPr lang="en-US" sz="1400" dirty="0"/>
              <a:t>, vol. 37, no. 7, pp. 1562-1573, July 2018. </a:t>
            </a:r>
            <a:r>
              <a:rPr lang="en-US" sz="1400" dirty="0" err="1"/>
              <a:t>doi</a:t>
            </a:r>
            <a:r>
              <a:rPr lang="en-US" sz="1400" dirty="0"/>
              <a:t>: 10.1109/TMI.2018.2791721.</a:t>
            </a:r>
          </a:p>
          <a:p>
            <a:pPr marL="0" indent="0">
              <a:buNone/>
            </a:pPr>
            <a:r>
              <a:rPr lang="en-US" sz="1400" dirty="0"/>
              <a:t>[3] M. </a:t>
            </a:r>
            <a:r>
              <a:rPr lang="en-US" sz="1400" dirty="0" err="1"/>
              <a:t>Amrehn</a:t>
            </a:r>
            <a:r>
              <a:rPr lang="en-US" sz="1400" dirty="0"/>
              <a:t> </a:t>
            </a:r>
            <a:r>
              <a:rPr lang="en-US" sz="1400" i="1" dirty="0"/>
              <a:t>et al</a:t>
            </a:r>
            <a:r>
              <a:rPr lang="en-US" sz="1400" dirty="0"/>
              <a:t>., “UI-Net: Interactive Artificial Neural Networks for Iterative Image Segmentation Based on a User Model,” </a:t>
            </a:r>
            <a:r>
              <a:rPr lang="en-US" sz="1400" dirty="0" err="1"/>
              <a:t>CoRR</a:t>
            </a:r>
            <a:r>
              <a:rPr lang="en-US" sz="1400" dirty="0"/>
              <a:t>, vol. abs/1709.03450, 2017.</a:t>
            </a:r>
          </a:p>
          <a:p>
            <a:pPr marL="0" indent="0">
              <a:buNone/>
            </a:pPr>
            <a:r>
              <a:rPr lang="en-US" sz="1400" dirty="0"/>
              <a:t>[4] G. Bredell </a:t>
            </a:r>
            <a:r>
              <a:rPr lang="en-US" sz="1400" i="1" dirty="0"/>
              <a:t>et al</a:t>
            </a:r>
            <a:r>
              <a:rPr lang="en-US" sz="1400" dirty="0"/>
              <a:t>., “Iterative Interaction Training and Memory Effects on Segmentation Editing,” Master’s Thesis, ETH Zürich, October 2018.</a:t>
            </a:r>
            <a:br>
              <a:rPr lang="en-US" sz="1400" dirty="0"/>
            </a:br>
            <a:r>
              <a:rPr lang="en-US" sz="1400" dirty="0"/>
              <a:t>[5] Ö. </a:t>
            </a:r>
            <a:r>
              <a:rPr lang="en-US" sz="1400" dirty="0" err="1"/>
              <a:t>Çiçek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., “3D U-Net: Learning Dense Volumetric Segmentation from Sparse Annotation,” in Medical Image Computing and Computer-Assisted Intervention – MICCAI 2016 (S. </a:t>
            </a:r>
            <a:r>
              <a:rPr lang="en-US" sz="1400" dirty="0" err="1"/>
              <a:t>Ourselin</a:t>
            </a:r>
            <a:r>
              <a:rPr lang="en-US" sz="1400" dirty="0"/>
              <a:t>, L. </a:t>
            </a:r>
            <a:r>
              <a:rPr lang="en-US" sz="1400" dirty="0" err="1"/>
              <a:t>Joskowicz</a:t>
            </a:r>
            <a:r>
              <a:rPr lang="en-US" sz="1400" dirty="0"/>
              <a:t>, M. R. </a:t>
            </a:r>
            <a:r>
              <a:rPr lang="en-US" sz="1400" dirty="0" err="1"/>
              <a:t>Sabuncu</a:t>
            </a:r>
            <a:r>
              <a:rPr lang="en-US" sz="1400" dirty="0"/>
              <a:t>, G. </a:t>
            </a:r>
            <a:r>
              <a:rPr lang="en-US" sz="1400" dirty="0" err="1"/>
              <a:t>Unal</a:t>
            </a:r>
            <a:r>
              <a:rPr lang="en-US" sz="1400" dirty="0"/>
              <a:t>, and W. Wells, eds.), (Cham), pp. 424–432, Springer International Publishing, October 2016.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8C017A-3375-42C9-9F85-42F33EC4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34466-F28D-4D3D-B48C-853D6957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441CF-259A-48D6-AB5D-9B2B5E46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7F3E25-3355-4202-B2AD-C4491996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74916420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06906-5977-4248-A35F-772E0F1C7D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2024064"/>
                <a:ext cx="11537950" cy="4501280"/>
              </a:xfrm>
            </p:spPr>
            <p:txBody>
              <a:bodyPr numCol="2"/>
              <a:lstStyle/>
              <a:p>
                <a:r>
                  <a:rPr lang="en-US" sz="2000" dirty="0"/>
                  <a:t>Four data groups:</a:t>
                </a:r>
              </a:p>
              <a:p>
                <a:pPr lvl="1"/>
                <a:r>
                  <a:rPr lang="en-US" sz="1800" dirty="0"/>
                  <a:t>50% </a:t>
                </a:r>
                <a:r>
                  <a:rPr lang="en-US" sz="1800" dirty="0" err="1"/>
                  <a:t>AutoCNN</a:t>
                </a:r>
                <a:r>
                  <a:rPr lang="en-US" sz="1800" dirty="0"/>
                  <a:t> training data</a:t>
                </a:r>
              </a:p>
              <a:p>
                <a:pPr lvl="1"/>
                <a:r>
                  <a:rPr lang="en-US" sz="1800" dirty="0"/>
                  <a:t>25% </a:t>
                </a:r>
                <a:r>
                  <a:rPr lang="en-US" sz="1800" dirty="0" err="1"/>
                  <a:t>AutoCNN</a:t>
                </a:r>
                <a:r>
                  <a:rPr lang="en-US" sz="1800" dirty="0"/>
                  <a:t> validation data</a:t>
                </a:r>
              </a:p>
              <a:p>
                <a:pPr lvl="1"/>
                <a:r>
                  <a:rPr lang="en-US" sz="1800" dirty="0"/>
                  <a:t>  5% </a:t>
                </a:r>
                <a:r>
                  <a:rPr lang="en-US" sz="1800" dirty="0" err="1"/>
                  <a:t>InterCNN</a:t>
                </a:r>
                <a:r>
                  <a:rPr lang="en-US" sz="1800" dirty="0"/>
                  <a:t> validation data</a:t>
                </a:r>
              </a:p>
              <a:p>
                <a:pPr lvl="1"/>
                <a:r>
                  <a:rPr lang="en-US" sz="1800" dirty="0"/>
                  <a:t>20% Test data</a:t>
                </a:r>
                <a:endParaRPr lang="is-IS" sz="1800" dirty="0"/>
              </a:p>
              <a:p>
                <a:r>
                  <a:rPr lang="is-IS" sz="2000" dirty="0"/>
                  <a:t>Jackknifing.</a:t>
                </a:r>
                <a:endParaRPr lang="en-US" sz="2000" dirty="0"/>
              </a:p>
              <a:p>
                <a:r>
                  <a:rPr lang="en-US" sz="2000" dirty="0"/>
                  <a:t>Normalization: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Data augmentation: </a:t>
                </a:r>
                <a:r>
                  <a:rPr lang="en-US" sz="1800" dirty="0"/>
                  <a:t>Horizontal flips, rotations, scaling, elastic deformations, intensity shifts.</a:t>
                </a: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NCI-ISBI 2013 Challenge dataset.</a:t>
                </a:r>
              </a:p>
              <a:p>
                <a:r>
                  <a:rPr lang="en-US" sz="2000" dirty="0"/>
                  <a:t>29 cases with multi-label segmentation masks.</a:t>
                </a:r>
              </a:p>
              <a:p>
                <a:r>
                  <a:rPr lang="en-US" sz="2000" dirty="0"/>
                  <a:t>15-24 slices in each volume.</a:t>
                </a:r>
              </a:p>
              <a:p>
                <a:r>
                  <a:rPr lang="en-US" sz="2000" dirty="0"/>
                  <a:t>Sub-sampled to 15 slices.</a:t>
                </a:r>
              </a:p>
              <a:p>
                <a:r>
                  <a:rPr lang="is-IS" sz="2000" dirty="0"/>
                  <a:t>Highly imbalanced (97.5%, 0.5% and 2%).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06906-5977-4248-A35F-772E0F1C7D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2024064"/>
                <a:ext cx="11537950" cy="4501280"/>
              </a:xfrm>
              <a:blipFill>
                <a:blip r:embed="rId2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is-I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B2B90-2875-45E8-A529-8415F5EC9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A9DF1-24BB-4C4D-BD00-AE4CC71F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21EC0-DEE8-4F88-9137-23189721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A11739-C15D-495B-9A60-032FF4ED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Training Procedure</a:t>
            </a:r>
            <a:endParaRPr lang="is-IS" dirty="0"/>
          </a:p>
        </p:txBody>
      </p:sp>
      <p:pic>
        <p:nvPicPr>
          <p:cNvPr id="10" name="Content Placeholder 38">
            <a:extLst>
              <a:ext uri="{FF2B5EF4-FFF2-40B4-BE49-F238E27FC236}">
                <a16:creationId xmlns:a16="http://schemas.microsoft.com/office/drawing/2014/main" id="{81504C6D-F052-45C8-AF71-D4240D353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93619" y="1404325"/>
            <a:ext cx="5709016" cy="2369572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7E3D738D-4C36-4CA2-84EB-B6E22A2055E1}"/>
              </a:ext>
            </a:extLst>
          </p:cNvPr>
          <p:cNvSpPr/>
          <p:nvPr/>
        </p:nvSpPr>
        <p:spPr>
          <a:xfrm>
            <a:off x="4149403" y="2619834"/>
            <a:ext cx="288032" cy="809166"/>
          </a:xfrm>
          <a:prstGeom prst="righ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5081D-E118-4C10-BAF1-2333C3405DB9}"/>
              </a:ext>
            </a:extLst>
          </p:cNvPr>
          <p:cNvSpPr txBox="1"/>
          <p:nvPr/>
        </p:nvSpPr>
        <p:spPr>
          <a:xfrm>
            <a:off x="4437435" y="2619834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InterCNN training data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0274760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4C003-06CA-4862-A946-0CB30BBB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915AF-DB6B-4E4A-9998-26E0690A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8B878-3975-456B-8E03-DAFA1006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C554F-A2DB-4BFF-AD6A-21A00E91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Data Augmentation</a:t>
            </a:r>
            <a:endParaRPr lang="is-I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91E7BF-D9EE-4B73-B0E4-491DDE45A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07937" y="1343477"/>
            <a:ext cx="9961223" cy="5001760"/>
          </a:xfrm>
        </p:spPr>
      </p:pic>
    </p:spTree>
    <p:extLst>
      <p:ext uri="{BB962C8B-B14F-4D97-AF65-F5344CB8AC3E}">
        <p14:creationId xmlns:p14="http://schemas.microsoft.com/office/powerpoint/2010/main" val="8624489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Motivation</a:t>
            </a:r>
          </a:p>
          <a:p>
            <a:pPr>
              <a:lnSpc>
                <a:spcPct val="150000"/>
              </a:lnSpc>
            </a:pPr>
            <a:r>
              <a:rPr lang="en-GB" dirty="0"/>
              <a:t>Materials and Methods</a:t>
            </a:r>
          </a:p>
          <a:p>
            <a:pPr>
              <a:lnSpc>
                <a:spcPct val="150000"/>
              </a:lnSpc>
            </a:pPr>
            <a:r>
              <a:rPr lang="en-GB" dirty="0"/>
              <a:t>Experiments and Results</a:t>
            </a:r>
          </a:p>
          <a:p>
            <a:pPr>
              <a:lnSpc>
                <a:spcPct val="150000"/>
              </a:lnSpc>
            </a:pPr>
            <a:r>
              <a:rPr lang="en-GB" dirty="0"/>
              <a:t>Discussion</a:t>
            </a:r>
          </a:p>
          <a:p>
            <a:pPr>
              <a:lnSpc>
                <a:spcPct val="150000"/>
              </a:lnSpc>
            </a:pPr>
            <a:r>
              <a:rPr lang="en-GB" dirty="0"/>
              <a:t>Summary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B9A0-C7BF-4916-A334-811533E7D66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E2261A-757F-4778-803C-20A56F4F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DE2D6-CED9-424D-887A-EA91B5A9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D6B4F-B2C3-49E8-B121-4221EAFD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D8F3F9-6D54-412F-A31F-ADDA3F6D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InterCNN with 3D Scribbles</a:t>
            </a:r>
            <a:endParaRPr lang="is-I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36809C-4A68-4270-9968-AD1FBC294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26" y="1340768"/>
            <a:ext cx="7386185" cy="4896518"/>
          </a:xfrm>
        </p:spPr>
      </p:pic>
    </p:spTree>
    <p:extLst>
      <p:ext uri="{BB962C8B-B14F-4D97-AF65-F5344CB8AC3E}">
        <p14:creationId xmlns:p14="http://schemas.microsoft.com/office/powerpoint/2010/main" val="37980304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AE71E-1986-4A13-A0B4-5383AFFD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8FB45-5E86-4B62-B1B5-6677EC40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24BC-B584-4734-B5D2-A958E0A7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86552B-24A6-4086-8813-0E9640FD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Scribble Generation</a:t>
            </a:r>
            <a:endParaRPr lang="is-I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B185E99-0E9D-428B-AB78-361CFBDC8E93}"/>
              </a:ext>
            </a:extLst>
          </p:cNvPr>
          <p:cNvSpPr txBox="1">
            <a:spLocks/>
          </p:cNvSpPr>
          <p:nvPr/>
        </p:nvSpPr>
        <p:spPr>
          <a:xfrm>
            <a:off x="323850" y="2024064"/>
            <a:ext cx="11537950" cy="4213224"/>
          </a:xfrm>
          <a:prstGeom prst="rect">
            <a:avLst/>
          </a:prstGeom>
        </p:spPr>
        <p:txBody>
          <a:bodyPr vert="horz" lIns="140400" tIns="0" rIns="0" bIns="0" numCol="1" rtlCol="0">
            <a:noAutofit/>
          </a:bodyPr>
          <a:lstStyle>
            <a:lvl1pPr marL="361950" indent="-3619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robot-user inspects the ground-truth and the model’s prediction, finds the incorrectly labeled pixels and clicks on a random one.</a:t>
            </a:r>
          </a:p>
          <a:p>
            <a:r>
              <a:rPr lang="en-US" dirty="0"/>
              <a:t>Each click is converted to a scribble using a 2D or 3D Gaussian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round of the robot-user creating scribbles for each class label = iteration.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B05440-DEAD-4618-BABB-84F266B18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70" y="3573016"/>
            <a:ext cx="6643085" cy="1410985"/>
          </a:xfrm>
        </p:spPr>
      </p:pic>
    </p:spTree>
    <p:extLst>
      <p:ext uri="{BB962C8B-B14F-4D97-AF65-F5344CB8AC3E}">
        <p14:creationId xmlns:p14="http://schemas.microsoft.com/office/powerpoint/2010/main" val="197083467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2C74A98-A43C-4811-B38E-1A3425028B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1531" y="2078448"/>
            <a:ext cx="7441228" cy="410445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70AD21-C6FF-447E-8FCC-8BC3C2941C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Our modifications to the 3D U-Net: </a:t>
                </a:r>
              </a:p>
              <a:p>
                <a:pPr lvl="1"/>
                <a:r>
                  <a:rPr lang="is-IS" dirty="0"/>
                  <a:t>Max-pooling and transposed convolution layers have a kernel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1×2×2</m:t>
                    </m:r>
                  </m:oMath>
                </a14:m>
                <a:r>
                  <a:rPr lang="is-IS" dirty="0"/>
                  <a:t> (depth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is-IS" dirty="0"/>
                  <a:t> width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is-IS" dirty="0"/>
                  <a:t> height).</a:t>
                </a:r>
              </a:p>
              <a:p>
                <a:pPr lvl="1"/>
                <a:r>
                  <a:rPr lang="en-US" b="0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20%</m:t>
                    </m:r>
                  </m:oMath>
                </a14:m>
                <a:r>
                  <a:rPr lang="is-IS" dirty="0"/>
                  <a:t> dropout layer is added at the third level.</a:t>
                </a:r>
              </a:p>
              <a:p>
                <a:pPr lvl="1"/>
                <a:r>
                  <a:rPr lang="is-IS" dirty="0"/>
                  <a:t>The number of feature channels are halved.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70AD21-C6FF-447E-8FCC-8BC3C2941C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109" r="-3169"/>
                </a:stretch>
              </a:blipFill>
            </p:spPr>
            <p:txBody>
              <a:bodyPr/>
              <a:lstStyle/>
              <a:p>
                <a:r>
                  <a:rPr lang="is-I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1EB10-F77E-4A43-BF52-EEF486DD5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1F4BE-6613-43F2-BA69-F4ED2C78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00A1B-0320-4DCF-9AA8-72567026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E8A2BF-9E81-4653-8044-E327CF4E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Model Architectures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8929061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287E33-F1F3-4BFC-81F2-62BD742C7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AutoCNN trained for 500 epochs.</a:t>
            </a:r>
          </a:p>
          <a:p>
            <a:r>
              <a:rPr lang="en-US" dirty="0"/>
              <a:t>InterCNN trained for 50 epochs with 10 training iterations.</a:t>
            </a:r>
          </a:p>
          <a:p>
            <a:pPr lvl="1"/>
            <a:r>
              <a:rPr lang="en-US" dirty="0"/>
              <a:t>Tested with 20 iterations.</a:t>
            </a:r>
            <a:endParaRPr lang="is-I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0913-1166-42B9-920B-FB998FAF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7B186-A9D5-4619-A7A4-0AC06705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81216-6626-4FF7-B2CE-90BC2A7F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18521FD-8ED3-4BDC-BD6A-D2C5D815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12793590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D803A-B9D9-4A45-B796-F48AD99877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numCol="2"/>
              <a:lstStyle/>
              <a:p>
                <a:r>
                  <a:rPr lang="en-US" dirty="0"/>
                  <a:t>Four data groups:</a:t>
                </a:r>
              </a:p>
              <a:p>
                <a:pPr lvl="1"/>
                <a:r>
                  <a:rPr lang="en-US" dirty="0"/>
                  <a:t>AutoCNN training data</a:t>
                </a:r>
              </a:p>
              <a:p>
                <a:pPr lvl="1"/>
                <a:r>
                  <a:rPr lang="en-US" dirty="0"/>
                  <a:t>AutoCNN validation data</a:t>
                </a:r>
              </a:p>
              <a:p>
                <a:pPr lvl="1"/>
                <a:r>
                  <a:rPr lang="en-US" dirty="0"/>
                  <a:t>InterCNN validation data</a:t>
                </a:r>
              </a:p>
              <a:p>
                <a:pPr lvl="1"/>
                <a:r>
                  <a:rPr lang="en-US" dirty="0"/>
                  <a:t>Test data</a:t>
                </a:r>
                <a:endParaRPr lang="is-IS" dirty="0"/>
              </a:p>
              <a:p>
                <a:r>
                  <a:rPr lang="is-IS" dirty="0"/>
                  <a:t>Jackknifing</a:t>
                </a:r>
              </a:p>
              <a:p>
                <a:endParaRPr lang="en-US" b="0" dirty="0"/>
              </a:p>
              <a:p>
                <a:r>
                  <a:rPr lang="en-US" b="0" dirty="0"/>
                  <a:t>Normalization: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Data augmentation:</a:t>
                </a:r>
              </a:p>
              <a:p>
                <a:pPr lvl="1"/>
                <a:r>
                  <a:rPr lang="en-US" dirty="0"/>
                  <a:t>Horizontal flips, rotations, scaling, elastic deformations, intensity shifts.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D803A-B9D9-4A45-B796-F48AD9987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is-I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410E8-A070-4E84-A10D-BAD40517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2EDCE-8314-425A-983B-BC79F1C8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1271-ECFA-472D-BD53-DB691D96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F4079F-E4DC-4C22-A513-91CB7F17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Training Procedure</a:t>
            </a:r>
            <a:endParaRPr lang="is-I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FC07132-0B36-4818-A5C2-E41088759864}"/>
              </a:ext>
            </a:extLst>
          </p:cNvPr>
          <p:cNvSpPr/>
          <p:nvPr/>
        </p:nvSpPr>
        <p:spPr>
          <a:xfrm>
            <a:off x="3861371" y="2708920"/>
            <a:ext cx="288032" cy="972000"/>
          </a:xfrm>
          <a:prstGeom prst="righ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07C6E-09AA-4D8E-B4EF-8FAEF8619340}"/>
              </a:ext>
            </a:extLst>
          </p:cNvPr>
          <p:cNvSpPr txBox="1"/>
          <p:nvPr/>
        </p:nvSpPr>
        <p:spPr>
          <a:xfrm>
            <a:off x="4149403" y="2871754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InterCNN training data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8051760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B3955-AC97-4E58-992B-1A4A0794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12E9-FA36-4AFB-9969-F918B07340D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8858-44C2-4FFF-9D9F-99FCBF08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1BF57-BB92-4905-BD8E-1E9BEA34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8DD307-5D78-441E-BEAC-D7D832CD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Dataset</a:t>
            </a:r>
            <a:endParaRPr lang="is-IS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34E381D-3203-40D1-8D53-C994CEAAAD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NCI-ISBI 2013 Challenge dataset.</a:t>
            </a:r>
          </a:p>
          <a:p>
            <a:r>
              <a:rPr lang="en-US" dirty="0"/>
              <a:t>29 patient cases with multi-label segmentation masks.</a:t>
            </a:r>
          </a:p>
          <a:p>
            <a:r>
              <a:rPr lang="en-US" dirty="0"/>
              <a:t>15-24 slices in each volume.</a:t>
            </a:r>
          </a:p>
          <a:p>
            <a:r>
              <a:rPr lang="en-US" dirty="0"/>
              <a:t>Sub-sampled to 15 slices.</a:t>
            </a:r>
          </a:p>
          <a:p>
            <a:r>
              <a:rPr lang="is-IS" dirty="0"/>
              <a:t>Highly imbalanced.</a:t>
            </a:r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CE63DBEC-5AFD-47EF-9CA5-732D31230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26820" y="2024064"/>
            <a:ext cx="6903077" cy="2865177"/>
          </a:xfrm>
        </p:spPr>
      </p:pic>
    </p:spTree>
    <p:extLst>
      <p:ext uri="{BB962C8B-B14F-4D97-AF65-F5344CB8AC3E}">
        <p14:creationId xmlns:p14="http://schemas.microsoft.com/office/powerpoint/2010/main" val="104099186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236EFCD-2BB3-4940-939D-CC8A16E51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1848" y="1592714"/>
            <a:ext cx="8181953" cy="46413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CCDBD-FF7D-44EB-BB69-59BF66AC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4141-75CA-4ABB-9A6F-6FF712F3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3DD07-B97C-4DD3-95ED-3922C5F7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F574556-770B-402A-88D3-269ECFF3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3D Scribble Results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1258353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236EFCD-2BB3-4940-939D-CC8A16E51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01848" y="1592714"/>
            <a:ext cx="8181953" cy="46413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CCDBD-FF7D-44EB-BB69-59BF66AC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4141-75CA-4ABB-9A6F-6FF712F3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3DD07-B97C-4DD3-95ED-3922C5F7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F574556-770B-402A-88D3-269ECFF3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3D Scribble Results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90075427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236EFCD-2BB3-4940-939D-CC8A16E51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0394" y="1592714"/>
            <a:ext cx="7064860" cy="46413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CCDBD-FF7D-44EB-BB69-59BF66AC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4141-75CA-4ABB-9A6F-6FF712F3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3DD07-B97C-4DD3-95ED-3922C5F7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F574556-770B-402A-88D3-269ECFF3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3D Scribble Results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52745248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236EFCD-2BB3-4940-939D-CC8A16E51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01848" y="1615001"/>
            <a:ext cx="8181953" cy="45968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CCDBD-FF7D-44EB-BB69-59BF66AC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4141-75CA-4ABB-9A6F-6FF712F3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3DD07-B97C-4DD3-95ED-3922C5F7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F574556-770B-402A-88D3-269ECFF3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3D Scribble Results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0102533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ED1990-5DD3-49FA-8486-4545A20982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Image segmentation is an ever-growing field in medical image analysis.</a:t>
            </a:r>
          </a:p>
          <a:p>
            <a:pPr lvl="1"/>
            <a:r>
              <a:rPr lang="en-US" dirty="0"/>
              <a:t>Manual segmentation.</a:t>
            </a:r>
          </a:p>
          <a:p>
            <a:pPr lvl="1"/>
            <a:r>
              <a:rPr lang="en-US" dirty="0"/>
              <a:t>Fully-automatic segmentation.</a:t>
            </a:r>
          </a:p>
          <a:p>
            <a:pPr lvl="1"/>
            <a:r>
              <a:rPr lang="en-US" dirty="0"/>
              <a:t>Semi-automatic segmentation.</a:t>
            </a:r>
          </a:p>
          <a:p>
            <a:r>
              <a:rPr lang="en-US" dirty="0"/>
              <a:t>Multiclass segmentation is a difficult task.</a:t>
            </a:r>
          </a:p>
          <a:p>
            <a:r>
              <a:rPr lang="en-US" dirty="0"/>
              <a:t>2D segmentation is faster, 3D segmentation is more powerful.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22052-6A07-43DF-8A67-493F4708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1632D-C55C-4943-9FA4-06D321D0FC72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EE483-66CB-44B4-AA7B-CF646ED3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5905-2E0B-4017-B597-B9F53BCF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900A84-2839-41BE-9AFC-B6B8AD0EC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is-IS" dirty="0"/>
          </a:p>
        </p:txBody>
      </p:sp>
      <p:pic>
        <p:nvPicPr>
          <p:cNvPr id="8" name="Content Placeholder 7" descr="A picture containing standing, photo, building, sitting&#10;&#10;Description automatically generated">
            <a:extLst>
              <a:ext uri="{FF2B5EF4-FFF2-40B4-BE49-F238E27FC236}">
                <a16:creationId xmlns:a16="http://schemas.microsoft.com/office/drawing/2014/main" id="{6D879C69-8A60-4F81-AB1C-17796F81B1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73" y="2201174"/>
            <a:ext cx="4653151" cy="3528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8D543A-B6A6-4662-8F5E-8387E0CA2E7C}"/>
              </a:ext>
            </a:extLst>
          </p:cNvPr>
          <p:cNvSpPr txBox="1"/>
          <p:nvPr/>
        </p:nvSpPr>
        <p:spPr>
          <a:xfrm>
            <a:off x="6528991" y="3642192"/>
            <a:ext cx="6991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/>
              <a:t>2D CNN</a:t>
            </a:r>
            <a:endParaRPr lang="is-I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D2316E-E58E-42AB-8B1F-638FD73C1F02}"/>
              </a:ext>
            </a:extLst>
          </p:cNvPr>
          <p:cNvSpPr txBox="1"/>
          <p:nvPr/>
        </p:nvSpPr>
        <p:spPr>
          <a:xfrm>
            <a:off x="6528991" y="4774855"/>
            <a:ext cx="69580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/>
              <a:t>3D CNN</a:t>
            </a:r>
            <a:endParaRPr lang="is-I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1FE8ED-5221-4028-862B-55A5BBC48DD6}"/>
              </a:ext>
            </a:extLst>
          </p:cNvPr>
          <p:cNvSpPr txBox="1"/>
          <p:nvPr/>
        </p:nvSpPr>
        <p:spPr>
          <a:xfrm>
            <a:off x="6165627" y="2480254"/>
            <a:ext cx="105584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/>
              <a:t>Original slice</a:t>
            </a:r>
            <a:endParaRPr lang="is-I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C913A-0842-4897-B719-5AF8326082C0}"/>
              </a:ext>
            </a:extLst>
          </p:cNvPr>
          <p:cNvSpPr txBox="1"/>
          <p:nvPr/>
        </p:nvSpPr>
        <p:spPr>
          <a:xfrm>
            <a:off x="11553861" y="189429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</a:t>
            </a:r>
            <a:endParaRPr lang="is-IS" sz="1400" dirty="0"/>
          </a:p>
        </p:txBody>
      </p:sp>
    </p:spTree>
    <p:extLst>
      <p:ext uri="{BB962C8B-B14F-4D97-AF65-F5344CB8AC3E}">
        <p14:creationId xmlns:p14="http://schemas.microsoft.com/office/powerpoint/2010/main" val="358750527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074E-6DE5-464B-A26D-522415DFAD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Our 3D AutoCNN model is more accurate.</a:t>
            </a:r>
          </a:p>
          <a:p>
            <a:r>
              <a:rPr lang="en-US" dirty="0"/>
              <a:t>The 2D interCNN model by Bredell et al. improves quicker.</a:t>
            </a:r>
          </a:p>
          <a:p>
            <a:pPr lvl="1"/>
            <a:r>
              <a:rPr lang="en-US" dirty="0"/>
              <a:t>Our method:  94.14% peak accuracy.</a:t>
            </a:r>
          </a:p>
          <a:p>
            <a:pPr lvl="1"/>
            <a:r>
              <a:rPr lang="en-US" dirty="0"/>
              <a:t>Bredell et al.: 96.93% peak accuracy.</a:t>
            </a:r>
            <a:endParaRPr lang="is-I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1229ADC-8642-434E-B6C8-2B92902180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931" y="2159000"/>
            <a:ext cx="5267325" cy="394335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9A76A5-8778-4FED-BE02-6E905715F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A4E7A-0788-4E36-86EB-1E96639A0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17159-F841-4146-A4E8-C96E03A5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BAB194-F197-4507-A67E-22C0DAB8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InterCNN with 2D Scribbles</a:t>
            </a:r>
            <a:endParaRPr lang="is-IS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858625-5BE7-4097-AE52-77B6B9D0FD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" y="4403780"/>
            <a:ext cx="5770563" cy="16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0545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ABE738-2756-41C8-B686-2C5E6F969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developed a framework for segmenting medical images in 3D, first automatically and then iteratively via scribbles generated by a robot-user.</a:t>
            </a:r>
          </a:p>
          <a:p>
            <a:r>
              <a:rPr lang="en-US" dirty="0"/>
              <a:t>Our automatic segmentation model achieved a 79% accuracy.</a:t>
            </a:r>
          </a:p>
          <a:p>
            <a:r>
              <a:rPr lang="en-US" dirty="0"/>
              <a:t>Our semi-automatic segmentation model was more accurate than our predecessor for fewer user interactions.</a:t>
            </a:r>
            <a:endParaRPr lang="is-I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7D405-A51C-4542-940D-1988A721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97227-2D78-43C6-8ED3-980B2D38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D65AD-D0FC-4EF2-9997-4C686209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105BE0-2F91-443C-9C3C-1AEF99A3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4653820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ED1990-5DD3-49FA-8486-4545A209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Image segmentation is an ever-growing field in medical image analysis.</a:t>
            </a:r>
          </a:p>
          <a:p>
            <a:pPr lvl="1"/>
            <a:r>
              <a:rPr lang="en-US" dirty="0"/>
              <a:t>Manual segmentation.</a:t>
            </a:r>
          </a:p>
          <a:p>
            <a:pPr lvl="1"/>
            <a:r>
              <a:rPr lang="en-US" dirty="0"/>
              <a:t>Fully-automatic segmentation.</a:t>
            </a:r>
          </a:p>
          <a:p>
            <a:pPr lvl="1"/>
            <a:r>
              <a:rPr lang="en-US" dirty="0"/>
              <a:t>Semi-automatic segmentation.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22052-6A07-43DF-8A67-493F4708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1632D-C55C-4943-9FA4-06D321D0FC72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EE483-66CB-44B4-AA7B-CF646ED3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5905-2E0B-4017-B597-B9F53BCF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900A84-2839-41BE-9AFC-B6B8AD0EC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0285261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62AA0B-924C-4FA4-9540-83EFAA1E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5770563" cy="4210046"/>
          </a:xfrm>
        </p:spPr>
        <p:txBody>
          <a:bodyPr/>
          <a:lstStyle/>
          <a:p>
            <a:r>
              <a:rPr lang="en-US" dirty="0"/>
              <a:t>2D Semi-automatic models:</a:t>
            </a:r>
          </a:p>
          <a:p>
            <a:pPr lvl="1"/>
            <a:r>
              <a:rPr lang="en-US" dirty="0" err="1"/>
              <a:t>BIFSeg</a:t>
            </a:r>
            <a:r>
              <a:rPr lang="en-US" dirty="0"/>
              <a:t> (top image)</a:t>
            </a:r>
          </a:p>
          <a:p>
            <a:pPr lvl="1"/>
            <a:r>
              <a:rPr lang="en-US" dirty="0"/>
              <a:t>UI-Net (middle image)</a:t>
            </a:r>
          </a:p>
          <a:p>
            <a:pPr lvl="1"/>
            <a:r>
              <a:rPr lang="en-US" dirty="0" err="1"/>
              <a:t>interCNN</a:t>
            </a:r>
            <a:r>
              <a:rPr lang="en-US" dirty="0"/>
              <a:t> (bottom image)</a:t>
            </a:r>
          </a:p>
          <a:p>
            <a:r>
              <a:rPr lang="en-US" dirty="0"/>
              <a:t>Our goal is to expand the work by Bredell et al. to 3D.</a:t>
            </a:r>
            <a:endParaRPr lang="is-I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C8022-7F8B-41A3-9942-FB067537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7C373-71B7-4EDB-A084-E67A1A4F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94F1E-8EEB-4747-B3F5-BF737A70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9BEE58-D2BC-4C70-AE48-D9F0B639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is-IS" dirty="0"/>
          </a:p>
        </p:txBody>
      </p:sp>
      <p:pic>
        <p:nvPicPr>
          <p:cNvPr id="8" name="Picture 7" descr="A picture containing clothing, photo, black, looking&#10;&#10;Description automatically generated">
            <a:extLst>
              <a:ext uri="{FF2B5EF4-FFF2-40B4-BE49-F238E27FC236}">
                <a16:creationId xmlns:a16="http://schemas.microsoft.com/office/drawing/2014/main" id="{BA516E11-0277-490D-A03B-EFF408D86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5271236"/>
            <a:ext cx="5768974" cy="962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37D751-D265-4D60-B143-83D34F4FC0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568" y="1032251"/>
            <a:ext cx="4283872" cy="24843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BF258B-BB76-4401-B698-E14509983FAB}"/>
              </a:ext>
            </a:extLst>
          </p:cNvPr>
          <p:cNvSpPr txBox="1"/>
          <p:nvPr/>
        </p:nvSpPr>
        <p:spPr>
          <a:xfrm>
            <a:off x="6094412" y="4963459"/>
            <a:ext cx="588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Ground-truth             </a:t>
            </a:r>
            <a:r>
              <a:rPr lang="en-US" sz="1400" dirty="0" err="1"/>
              <a:t>autoCNN</a:t>
            </a:r>
            <a:r>
              <a:rPr lang="en-US" sz="1400" dirty="0"/>
              <a:t>           </a:t>
            </a:r>
            <a:r>
              <a:rPr lang="en-US" sz="1400" dirty="0" err="1"/>
              <a:t>interCNN</a:t>
            </a:r>
            <a:r>
              <a:rPr lang="en-US" sz="1400" dirty="0"/>
              <a:t>, 1 </a:t>
            </a:r>
            <a:r>
              <a:rPr lang="en-US" sz="1400" dirty="0" err="1"/>
              <a:t>iter</a:t>
            </a:r>
            <a:r>
              <a:rPr lang="en-US" sz="1400" dirty="0"/>
              <a:t>     </a:t>
            </a:r>
            <a:r>
              <a:rPr lang="en-US" sz="1400" dirty="0" err="1"/>
              <a:t>interCNN</a:t>
            </a:r>
            <a:r>
              <a:rPr lang="en-US" sz="1400" dirty="0"/>
              <a:t>, 5 </a:t>
            </a:r>
            <a:r>
              <a:rPr lang="en-US" sz="1400" dirty="0" err="1"/>
              <a:t>iter</a:t>
            </a:r>
            <a:endParaRPr lang="is-IS" sz="1400" dirty="0"/>
          </a:p>
        </p:txBody>
      </p:sp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0A53CEB3-C78B-4E1F-9C24-922257DD12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776522"/>
            <a:ext cx="5769770" cy="9868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FDE529-2FE7-4090-B5AE-DFBF3FA580B2}"/>
              </a:ext>
            </a:extLst>
          </p:cNvPr>
          <p:cNvSpPr txBox="1"/>
          <p:nvPr/>
        </p:nvSpPr>
        <p:spPr>
          <a:xfrm>
            <a:off x="11106112" y="103107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[2]</a:t>
            </a:r>
            <a:endParaRPr lang="is-I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C3F1A-9D0F-4230-8DAD-7AB7DDD460CD}"/>
              </a:ext>
            </a:extLst>
          </p:cNvPr>
          <p:cNvSpPr txBox="1"/>
          <p:nvPr/>
        </p:nvSpPr>
        <p:spPr>
          <a:xfrm>
            <a:off x="11548721" y="349267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[3]</a:t>
            </a:r>
            <a:endParaRPr lang="is-I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CC0AB3-33EA-46AC-9555-0B96B20BF902}"/>
              </a:ext>
            </a:extLst>
          </p:cNvPr>
          <p:cNvSpPr txBox="1"/>
          <p:nvPr/>
        </p:nvSpPr>
        <p:spPr>
          <a:xfrm>
            <a:off x="11821985" y="519096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[4]</a:t>
            </a:r>
            <a:endParaRPr lang="is-IS" sz="1400" dirty="0"/>
          </a:p>
        </p:txBody>
      </p:sp>
    </p:spTree>
    <p:extLst>
      <p:ext uri="{BB962C8B-B14F-4D97-AF65-F5344CB8AC3E}">
        <p14:creationId xmlns:p14="http://schemas.microsoft.com/office/powerpoint/2010/main" val="33724217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3F5659C-9683-49A0-AB81-189DC1DFC5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655" y="3300893"/>
            <a:ext cx="5762758" cy="31786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B3955-AC97-4E58-992B-1A4A0794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12E9-FA36-4AFB-9969-F918B07340D8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8858-44C2-4FFF-9D9F-99FCBF08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1BF57-BB92-4905-BD8E-1E9BEA34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8DD307-5D78-441E-BEAC-D7D832CD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Framework</a:t>
            </a:r>
            <a:endParaRPr lang="is-I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A8BF643-7629-49EB-9B83-4ED55851D9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165" y="3300214"/>
            <a:ext cx="5752915" cy="3173211"/>
          </a:xfrm>
        </p:spPr>
      </p:pic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E6712325-B53E-4153-B91C-1D9B538864AA}"/>
              </a:ext>
            </a:extLst>
          </p:cNvPr>
          <p:cNvSpPr txBox="1">
            <a:spLocks/>
          </p:cNvSpPr>
          <p:nvPr/>
        </p:nvSpPr>
        <p:spPr>
          <a:xfrm>
            <a:off x="323850" y="2024064"/>
            <a:ext cx="11537950" cy="1404936"/>
          </a:xfrm>
          <a:prstGeom prst="rect">
            <a:avLst/>
          </a:prstGeom>
        </p:spPr>
        <p:txBody>
          <a:bodyPr vert="horz" lIns="140400" tIns="0" rIns="0" bIns="0" numCol="1" rtlCol="0">
            <a:noAutofit/>
          </a:bodyPr>
          <a:lstStyle>
            <a:lvl1pPr marL="361950" indent="-3619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AutoCNN</a:t>
            </a:r>
            <a:r>
              <a:rPr lang="en-US" dirty="0"/>
              <a:t> – fully-automatic segmentation model to generate initial predictions. </a:t>
            </a:r>
          </a:p>
          <a:p>
            <a:r>
              <a:rPr lang="en-US" b="1" dirty="0"/>
              <a:t>InterCNN </a:t>
            </a:r>
            <a:r>
              <a:rPr lang="en-US" dirty="0"/>
              <a:t>– semi-automatic segmentation model.</a:t>
            </a:r>
          </a:p>
          <a:p>
            <a:pPr lvl="1"/>
            <a:r>
              <a:rPr lang="en-US" dirty="0"/>
              <a:t>Uses the previous predictions and the user input to improve the segmentation.</a:t>
            </a:r>
          </a:p>
        </p:txBody>
      </p:sp>
    </p:spTree>
    <p:extLst>
      <p:ext uri="{BB962C8B-B14F-4D97-AF65-F5344CB8AC3E}">
        <p14:creationId xmlns:p14="http://schemas.microsoft.com/office/powerpoint/2010/main" val="31625740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B12D2F-4C57-448F-8A9A-6729E47C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97FC4-9BBC-46B6-BACF-241510C7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12AB3-5934-4460-AD17-ABE9CE11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381625-DAEB-4E53-9F97-28DCF559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Scribble Generation</a:t>
            </a:r>
            <a:endParaRPr lang="is-I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0307EE-1A56-4803-BA00-A4440D67F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71077" y="1223124"/>
            <a:ext cx="7643495" cy="4482950"/>
          </a:xfr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9B45FB0-ED40-4500-AA59-11B978153B82}"/>
              </a:ext>
            </a:extLst>
          </p:cNvPr>
          <p:cNvSpPr txBox="1">
            <a:spLocks/>
          </p:cNvSpPr>
          <p:nvPr/>
        </p:nvSpPr>
        <p:spPr>
          <a:xfrm>
            <a:off x="323850" y="5777512"/>
            <a:ext cx="11537950" cy="459776"/>
          </a:xfrm>
          <a:prstGeom prst="rect">
            <a:avLst/>
          </a:prstGeom>
        </p:spPr>
        <p:txBody>
          <a:bodyPr vert="horz" lIns="140400" tIns="0" rIns="0" bIns="0" numCol="1" rtlCol="0">
            <a:noAutofit/>
          </a:bodyPr>
          <a:lstStyle>
            <a:lvl1pPr marL="361950" indent="-3619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One round of the robot-user creating scribbles for each class label = iteration.</a:t>
            </a: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863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9F15CE-FF2D-4472-A834-DE3214F6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Explore two segmentation tasks:</a:t>
            </a:r>
          </a:p>
          <a:p>
            <a:pPr lvl="1"/>
            <a:r>
              <a:rPr lang="en-US" dirty="0"/>
              <a:t>Binary (all labels except background = 1).</a:t>
            </a:r>
          </a:p>
          <a:p>
            <a:pPr lvl="1"/>
            <a:r>
              <a:rPr lang="en-US" dirty="0"/>
              <a:t>Multiclass (original).</a:t>
            </a:r>
          </a:p>
          <a:p>
            <a:r>
              <a:rPr lang="en-US" dirty="0"/>
              <a:t>Six different scribble configurations:</a:t>
            </a:r>
          </a:p>
          <a:p>
            <a:pPr marL="819150" lvl="1" indent="-457200">
              <a:buFont typeface="+mj-lt"/>
              <a:buAutoNum type="arabicPeriod"/>
            </a:pPr>
            <a:r>
              <a:rPr lang="en-US" dirty="0"/>
              <a:t>Vanilla settings.</a:t>
            </a:r>
          </a:p>
          <a:p>
            <a:pPr marL="819150" lvl="1" indent="-457200">
              <a:buFont typeface="+mj-lt"/>
              <a:buAutoNum type="arabicPeriod"/>
            </a:pPr>
            <a:r>
              <a:rPr lang="is-IS" dirty="0"/>
              <a:t>Increasing the scribble size by a factor 3.</a:t>
            </a:r>
          </a:p>
          <a:p>
            <a:pPr marL="819150" lvl="1" indent="-457200">
              <a:buFont typeface="+mj-lt"/>
              <a:buAutoNum type="arabicPeriod"/>
            </a:pPr>
            <a:r>
              <a:rPr lang="is-IS" dirty="0"/>
              <a:t>Placing the scribbles in the largest connected component (LCC)</a:t>
            </a:r>
          </a:p>
          <a:p>
            <a:pPr marL="819150" lvl="1" indent="-457200">
              <a:buFont typeface="+mj-lt"/>
              <a:buAutoNum type="arabicPeriod"/>
            </a:pPr>
            <a:r>
              <a:rPr lang="is-IS" dirty="0"/>
              <a:t>Placing 5 scribbles for each class.</a:t>
            </a:r>
          </a:p>
          <a:p>
            <a:pPr marL="819150" lvl="1" indent="-457200">
              <a:buFont typeface="+mj-lt"/>
              <a:buAutoNum type="arabicPeriod"/>
            </a:pPr>
            <a:r>
              <a:rPr lang="is-IS" dirty="0"/>
              <a:t>Placing 10 scribbles for each class.</a:t>
            </a:r>
          </a:p>
          <a:p>
            <a:pPr marL="819150" lvl="1" indent="-457200">
              <a:buFont typeface="+mj-lt"/>
              <a:buAutoNum type="arabicPeriod"/>
            </a:pPr>
            <a:r>
              <a:rPr lang="is-IS" dirty="0"/>
              <a:t>Placing 15 scribbles for each class.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CA97E-C66C-481A-A6F2-830D1292D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CBF17-BF87-4AE8-9AD1-BDB9D1BE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650EF-6EB5-4E03-85A5-633C43F55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593A28E-1961-4E64-B6D7-947F5E94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</a:t>
            </a:r>
            <a:r>
              <a:rPr lang="en-US" dirty="0" err="1"/>
              <a:t>InterCNN</a:t>
            </a:r>
            <a:r>
              <a:rPr lang="en-US" dirty="0"/>
              <a:t> with 3D Scribbles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7527736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1307AD-704E-45B0-A85A-AF97DF07B7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96" y="2303727"/>
            <a:ext cx="7020004" cy="393355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61970-74BA-47A0-B0AE-03480B6F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1254-946D-4817-B310-4AAB61D6A3F3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F9ED4-3EF8-4F2C-A7B4-9D1B0BBB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Hlynur Skulason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702A9-54CE-4CBE-BB55-9B44F591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C73B181-FBBE-42CA-8461-1E3807ED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Model Architectures</a:t>
            </a:r>
            <a:endParaRPr lang="is-I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B74EA1C-BBBA-462F-A371-A64ECB723B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3850" y="2024065"/>
                <a:ext cx="4421552" cy="4498440"/>
              </a:xfrm>
            </p:spPr>
            <p:txBody>
              <a:bodyPr numCol="1"/>
              <a:lstStyle/>
              <a:p>
                <a:r>
                  <a:rPr lang="en-US" dirty="0"/>
                  <a:t>Modifications to the 3D U-Net: </a:t>
                </a:r>
              </a:p>
              <a:p>
                <a:pPr lvl="1"/>
                <a:r>
                  <a:rPr lang="is-IS" dirty="0"/>
                  <a:t>Max-pooling and transposed conv. layers have a kernel size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×2×2</m:t>
                    </m:r>
                  </m:oMath>
                </a14:m>
                <a:r>
                  <a:rPr lang="is-IS" dirty="0"/>
                  <a:t> (depth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is-IS" dirty="0"/>
                  <a:t> width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is-IS" dirty="0"/>
                  <a:t> height).</a:t>
                </a:r>
              </a:p>
              <a:p>
                <a:pPr lvl="1"/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20%</m:t>
                    </m:r>
                  </m:oMath>
                </a14:m>
                <a:r>
                  <a:rPr lang="is-IS" dirty="0"/>
                  <a:t> dropout layer is added at the third level.</a:t>
                </a:r>
              </a:p>
              <a:p>
                <a:pPr lvl="1"/>
                <a:r>
                  <a:rPr lang="is-IS" dirty="0"/>
                  <a:t>The number of feature channels are halved.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B74EA1C-BBBA-462F-A371-A64ECB723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3850" y="2024065"/>
                <a:ext cx="4421552" cy="4498440"/>
              </a:xfrm>
              <a:blipFill>
                <a:blip r:embed="rId4"/>
                <a:stretch>
                  <a:fillRect l="-138" r="-4276"/>
                </a:stretch>
              </a:blipFill>
            </p:spPr>
            <p:txBody>
              <a:bodyPr/>
              <a:lstStyle/>
              <a:p>
                <a:r>
                  <a:rPr lang="is-I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16A78FE-5265-4662-8F22-F190CA34D2CE}"/>
              </a:ext>
            </a:extLst>
          </p:cNvPr>
          <p:cNvSpPr/>
          <p:nvPr/>
        </p:nvSpPr>
        <p:spPr>
          <a:xfrm>
            <a:off x="6749341" y="5227485"/>
            <a:ext cx="410953" cy="49149"/>
          </a:xfrm>
          <a:prstGeom prst="rect">
            <a:avLst/>
          </a:prstGeom>
          <a:gradFill flip="none" rotWithShape="1">
            <a:gsLst>
              <a:gs pos="100000">
                <a:srgbClr val="FF0000">
                  <a:shade val="30000"/>
                  <a:satMod val="115000"/>
                  <a:alpha val="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C3E291-C4C0-4D8E-8C1C-19A009E66F1E}"/>
              </a:ext>
            </a:extLst>
          </p:cNvPr>
          <p:cNvCxnSpPr>
            <a:cxnSpLocks/>
          </p:cNvCxnSpPr>
          <p:nvPr/>
        </p:nvCxnSpPr>
        <p:spPr>
          <a:xfrm flipV="1">
            <a:off x="6336000" y="5276635"/>
            <a:ext cx="413341" cy="33312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49411A-8FCD-41FF-BFF0-8AFE963B1B9A}"/>
              </a:ext>
            </a:extLst>
          </p:cNvPr>
          <p:cNvSpPr txBox="1"/>
          <p:nvPr/>
        </p:nvSpPr>
        <p:spPr>
          <a:xfrm>
            <a:off x="5437821" y="552339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</a:t>
            </a:r>
            <a:endParaRPr lang="is-I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D82BB6-1792-493C-847F-A5F298920980}"/>
              </a:ext>
            </a:extLst>
          </p:cNvPr>
          <p:cNvSpPr/>
          <p:nvPr/>
        </p:nvSpPr>
        <p:spPr>
          <a:xfrm>
            <a:off x="5013499" y="2348880"/>
            <a:ext cx="504056" cy="1440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A48933-2E92-45D6-8997-1CB7D106AE2A}"/>
              </a:ext>
            </a:extLst>
          </p:cNvPr>
          <p:cNvSpPr/>
          <p:nvPr/>
        </p:nvSpPr>
        <p:spPr>
          <a:xfrm>
            <a:off x="5616000" y="3816000"/>
            <a:ext cx="581665" cy="1440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4E80BF-0137-4381-AD7A-76F7A463E51F}"/>
              </a:ext>
            </a:extLst>
          </p:cNvPr>
          <p:cNvSpPr/>
          <p:nvPr/>
        </p:nvSpPr>
        <p:spPr>
          <a:xfrm>
            <a:off x="6336000" y="4716000"/>
            <a:ext cx="792088" cy="1440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B232CE-9541-40FB-9014-E0DFD4A12478}"/>
              </a:ext>
            </a:extLst>
          </p:cNvPr>
          <p:cNvSpPr/>
          <p:nvPr/>
        </p:nvSpPr>
        <p:spPr>
          <a:xfrm>
            <a:off x="7389764" y="5274250"/>
            <a:ext cx="288032" cy="1440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83A975-876C-4757-8F1F-681F8DDB9CEC}"/>
              </a:ext>
            </a:extLst>
          </p:cNvPr>
          <p:cNvSpPr/>
          <p:nvPr/>
        </p:nvSpPr>
        <p:spPr>
          <a:xfrm>
            <a:off x="8158326" y="4716000"/>
            <a:ext cx="504056" cy="1440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E2383F-CF52-4264-97A7-D63A5DFC0AB6}"/>
              </a:ext>
            </a:extLst>
          </p:cNvPr>
          <p:cNvSpPr/>
          <p:nvPr/>
        </p:nvSpPr>
        <p:spPr>
          <a:xfrm>
            <a:off x="9720000" y="3816000"/>
            <a:ext cx="936104" cy="1440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0ED390-21A1-4004-90AA-FB92A187BE0E}"/>
              </a:ext>
            </a:extLst>
          </p:cNvPr>
          <p:cNvSpPr/>
          <p:nvPr/>
        </p:nvSpPr>
        <p:spPr>
          <a:xfrm>
            <a:off x="9189963" y="4713400"/>
            <a:ext cx="288032" cy="1440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3C6E07-F86D-471A-94C5-2C1995790056}"/>
              </a:ext>
            </a:extLst>
          </p:cNvPr>
          <p:cNvSpPr/>
          <p:nvPr/>
        </p:nvSpPr>
        <p:spPr>
          <a:xfrm>
            <a:off x="10728553" y="2420888"/>
            <a:ext cx="936104" cy="1440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857D1F-7ADB-454F-8ADC-860C695D2DA5}"/>
              </a:ext>
            </a:extLst>
          </p:cNvPr>
          <p:cNvSpPr txBox="1"/>
          <p:nvPr/>
        </p:nvSpPr>
        <p:spPr>
          <a:xfrm>
            <a:off x="6167025" y="3764897"/>
            <a:ext cx="3600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/>
              <a:t>/ 2</a:t>
            </a:r>
            <a:endParaRPr lang="is-I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DA81A2-0AB6-44E9-8B64-7F5B2540B70C}"/>
              </a:ext>
            </a:extLst>
          </p:cNvPr>
          <p:cNvSpPr txBox="1"/>
          <p:nvPr/>
        </p:nvSpPr>
        <p:spPr>
          <a:xfrm>
            <a:off x="5517555" y="2303727"/>
            <a:ext cx="3600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/>
              <a:t>/ 2</a:t>
            </a:r>
            <a:endParaRPr lang="is-I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286ED9-1899-45C1-B443-14B5A8BA492B}"/>
              </a:ext>
            </a:extLst>
          </p:cNvPr>
          <p:cNvSpPr txBox="1"/>
          <p:nvPr/>
        </p:nvSpPr>
        <p:spPr>
          <a:xfrm>
            <a:off x="7128088" y="4662297"/>
            <a:ext cx="3600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/>
              <a:t>/ 2</a:t>
            </a:r>
            <a:endParaRPr lang="is-I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A1B2E6-B86F-4B6D-AD21-5F121461CFBD}"/>
              </a:ext>
            </a:extLst>
          </p:cNvPr>
          <p:cNvSpPr txBox="1"/>
          <p:nvPr/>
        </p:nvSpPr>
        <p:spPr>
          <a:xfrm>
            <a:off x="8662382" y="4670202"/>
            <a:ext cx="3600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/>
              <a:t>/ 2</a:t>
            </a:r>
            <a:endParaRPr lang="is-I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75EF9B-517D-49B3-8719-92A36C561E6D}"/>
              </a:ext>
            </a:extLst>
          </p:cNvPr>
          <p:cNvSpPr txBox="1"/>
          <p:nvPr/>
        </p:nvSpPr>
        <p:spPr>
          <a:xfrm>
            <a:off x="7677301" y="5227485"/>
            <a:ext cx="3600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/>
              <a:t>/ 2</a:t>
            </a:r>
            <a:endParaRPr lang="is-I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67C700-E49F-4D22-B267-B9C4B1017C0C}"/>
              </a:ext>
            </a:extLst>
          </p:cNvPr>
          <p:cNvSpPr txBox="1"/>
          <p:nvPr/>
        </p:nvSpPr>
        <p:spPr>
          <a:xfrm>
            <a:off x="9476596" y="4670202"/>
            <a:ext cx="36004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/>
              <a:t>/ 2</a:t>
            </a:r>
            <a:endParaRPr lang="is-I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60D104-2CA7-494D-B798-9EF1B902F129}"/>
              </a:ext>
            </a:extLst>
          </p:cNvPr>
          <p:cNvSpPr txBox="1"/>
          <p:nvPr/>
        </p:nvSpPr>
        <p:spPr>
          <a:xfrm>
            <a:off x="10014669" y="3569778"/>
            <a:ext cx="36004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000"/>
              <a:t>/ 2</a:t>
            </a:r>
            <a:endParaRPr lang="is-I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92FE5-2EBA-4B63-9624-F471A686884F}"/>
              </a:ext>
            </a:extLst>
          </p:cNvPr>
          <p:cNvSpPr txBox="1"/>
          <p:nvPr/>
        </p:nvSpPr>
        <p:spPr>
          <a:xfrm>
            <a:off x="11044272" y="2180616"/>
            <a:ext cx="36004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000" dirty="0"/>
              <a:t>/ 2</a:t>
            </a:r>
            <a:endParaRPr lang="is-IS" sz="1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F5D132-98FE-4B05-B44F-7141CCDA172C}"/>
              </a:ext>
            </a:extLst>
          </p:cNvPr>
          <p:cNvSpPr/>
          <p:nvPr/>
        </p:nvSpPr>
        <p:spPr>
          <a:xfrm>
            <a:off x="5296427" y="3747084"/>
            <a:ext cx="216024" cy="22993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C898FE-2906-4EB9-94FA-A5EA85FFE874}"/>
              </a:ext>
            </a:extLst>
          </p:cNvPr>
          <p:cNvSpPr/>
          <p:nvPr/>
        </p:nvSpPr>
        <p:spPr>
          <a:xfrm>
            <a:off x="5940523" y="4662297"/>
            <a:ext cx="216024" cy="22993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E4BA31-7909-427C-A809-13FB480C27D9}"/>
              </a:ext>
            </a:extLst>
          </p:cNvPr>
          <p:cNvSpPr/>
          <p:nvPr/>
        </p:nvSpPr>
        <p:spPr>
          <a:xfrm>
            <a:off x="6845735" y="5240678"/>
            <a:ext cx="216024" cy="22993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DFF6B0-CE41-49E3-98B5-B1601F3B5130}"/>
              </a:ext>
            </a:extLst>
          </p:cNvPr>
          <p:cNvSpPr/>
          <p:nvPr/>
        </p:nvSpPr>
        <p:spPr>
          <a:xfrm>
            <a:off x="8243545" y="5214933"/>
            <a:ext cx="216024" cy="22993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2DB948-8A59-4D5E-9709-C489823E9DB9}"/>
              </a:ext>
            </a:extLst>
          </p:cNvPr>
          <p:cNvSpPr/>
          <p:nvPr/>
        </p:nvSpPr>
        <p:spPr>
          <a:xfrm>
            <a:off x="9836636" y="4627486"/>
            <a:ext cx="216024" cy="22993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49A25AE-D048-4B4A-99B3-FECC226ED450}"/>
              </a:ext>
            </a:extLst>
          </p:cNvPr>
          <p:cNvSpPr/>
          <p:nvPr/>
        </p:nvSpPr>
        <p:spPr>
          <a:xfrm>
            <a:off x="10828248" y="3748084"/>
            <a:ext cx="216024" cy="22993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s-I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7026FC-2C81-42EE-8D60-77704D2CDBB6}"/>
              </a:ext>
            </a:extLst>
          </p:cNvPr>
          <p:cNvSpPr txBox="1"/>
          <p:nvPr/>
        </p:nvSpPr>
        <p:spPr>
          <a:xfrm>
            <a:off x="11586922" y="19891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[5]</a:t>
            </a:r>
            <a:endParaRPr lang="is-IS" sz="1400" dirty="0"/>
          </a:p>
        </p:txBody>
      </p:sp>
    </p:spTree>
    <p:extLst>
      <p:ext uri="{BB962C8B-B14F-4D97-AF65-F5344CB8AC3E}">
        <p14:creationId xmlns:p14="http://schemas.microsoft.com/office/powerpoint/2010/main" val="2620758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5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2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13DF4-C2AC-4851-B4A5-26697F496D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Dice score (DSC), measured in 2D and 3D.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2D DSC is measured slice-wise.</a:t>
            </a:r>
          </a:p>
          <a:p>
            <a:pPr lvl="1"/>
            <a:r>
              <a:rPr lang="en-US" dirty="0"/>
              <a:t>3D DSC is measured volume-wise.	</a:t>
            </a:r>
          </a:p>
          <a:p>
            <a:endParaRPr lang="is-I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19CDC-2844-42C7-8316-C1F787F680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Hausdorff</a:t>
            </a:r>
            <a:r>
              <a:rPr lang="en-US" dirty="0"/>
              <a:t> distance, HD and HD95.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HD95 is the </a:t>
            </a:r>
            <a:r>
              <a:rPr lang="en-US"/>
              <a:t>95</a:t>
            </a:r>
            <a:r>
              <a:rPr lang="en-US" baseline="30000"/>
              <a:t>th</a:t>
            </a:r>
            <a:r>
              <a:rPr lang="en-US"/>
              <a:t> percentile of HD.</a:t>
            </a:r>
            <a:endParaRPr lang="en-US" dirty="0"/>
          </a:p>
          <a:p>
            <a:pPr marL="0" indent="0">
              <a:buNone/>
            </a:pPr>
            <a:endParaRPr lang="is-I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F2EBA-80B7-4926-A8C4-E01A0957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900A-4BE4-4415-87C1-1A69BC485477}" type="datetime1">
              <a:rPr lang="is-IS" smtClean="0"/>
              <a:t>01.10.2019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AE434-9D43-40E3-801A-DEDC757F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Hlynur Skulason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35793-022C-455F-BDF1-089792CA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21F180D-1231-4336-8671-13333CE9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Methods: Evaluation Metrics</a:t>
            </a:r>
            <a:endParaRPr lang="is-IS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9C40ECB-5D08-4E83-8C6B-88AEE818DF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29" y="2673450"/>
            <a:ext cx="2592288" cy="973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33EC6-8A3B-45D0-9E6D-CD99504DB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79" y="2780928"/>
            <a:ext cx="4805376" cy="460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8195E-1B15-4BAB-A68B-62295B878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16" y="3462803"/>
            <a:ext cx="5181102" cy="4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670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1380</TotalTime>
  <Words>2058</Words>
  <Application>Microsoft Office PowerPoint</Application>
  <PresentationFormat>Custom</PresentationFormat>
  <Paragraphs>363</Paragraphs>
  <Slides>32</Slides>
  <Notes>19</Notes>
  <HiddenSlides>15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Iterative Semi-Automatic Segmentation using Volumetric Scribbles with a 3D CNN</vt:lpstr>
      <vt:lpstr>Index</vt:lpstr>
      <vt:lpstr>Motivation</vt:lpstr>
      <vt:lpstr>Motivation</vt:lpstr>
      <vt:lpstr>Materials and Methods: Framework</vt:lpstr>
      <vt:lpstr>Materials and Methods: Scribble Generation</vt:lpstr>
      <vt:lpstr>Materials and Methods: InterCNN with 3D Scribbles</vt:lpstr>
      <vt:lpstr>Materials and Methods: Model Architectures</vt:lpstr>
      <vt:lpstr>Materials and Methods: Evaluation Metrics</vt:lpstr>
      <vt:lpstr>Materials and Methods: Training Procedure</vt:lpstr>
      <vt:lpstr>InterCNN with 2D Scribbles</vt:lpstr>
      <vt:lpstr>3D Scribble Results</vt:lpstr>
      <vt:lpstr>3D Scribble Results</vt:lpstr>
      <vt:lpstr>Multiclass 3D Scribble Results</vt:lpstr>
      <vt:lpstr>Discussion</vt:lpstr>
      <vt:lpstr>Summary</vt:lpstr>
      <vt:lpstr>Bibliography</vt:lpstr>
      <vt:lpstr>Materials and Methods: Training Procedure</vt:lpstr>
      <vt:lpstr>Materials and Methods: Data Augmentation</vt:lpstr>
      <vt:lpstr>InterCNN with 3D Scribbles</vt:lpstr>
      <vt:lpstr>Materials and Methods: Scribble Generation</vt:lpstr>
      <vt:lpstr>Materials and Methods: Model Architectures</vt:lpstr>
      <vt:lpstr>Experiments and Results</vt:lpstr>
      <vt:lpstr>Materials and Methods: Training Procedure</vt:lpstr>
      <vt:lpstr>Materials and Methods: Dataset</vt:lpstr>
      <vt:lpstr>Binary 3D Scribble Results</vt:lpstr>
      <vt:lpstr>Binary 3D Scribble Results</vt:lpstr>
      <vt:lpstr>Multiclass 3D Scribble Results</vt:lpstr>
      <vt:lpstr>Multiclass 3D Scribble Results</vt:lpstr>
      <vt:lpstr>InterCNN with 2D Scribbles</vt:lpstr>
      <vt:lpstr>Conclusion</vt:lpstr>
      <vt:lpstr>Introduction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Hlynur Skulason</dc:creator>
  <cp:lastModifiedBy>Hlynur Skulason</cp:lastModifiedBy>
  <cp:revision>145</cp:revision>
  <cp:lastPrinted>2013-06-08T11:22:51Z</cp:lastPrinted>
  <dcterms:created xsi:type="dcterms:W3CDTF">2019-09-29T11:14:04Z</dcterms:created>
  <dcterms:modified xsi:type="dcterms:W3CDTF">2019-10-01T07:13:55Z</dcterms:modified>
</cp:coreProperties>
</file>